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95" r:id="rId6"/>
    <p:sldId id="257" r:id="rId7"/>
    <p:sldId id="258" r:id="rId8"/>
    <p:sldId id="297" r:id="rId9"/>
    <p:sldId id="260" r:id="rId10"/>
    <p:sldId id="279" r:id="rId11"/>
    <p:sldId id="291" r:id="rId12"/>
    <p:sldId id="288" r:id="rId13"/>
    <p:sldId id="283" r:id="rId14"/>
    <p:sldId id="284" r:id="rId15"/>
    <p:sldId id="261" r:id="rId16"/>
    <p:sldId id="262" r:id="rId17"/>
    <p:sldId id="263" r:id="rId18"/>
    <p:sldId id="264" r:id="rId19"/>
    <p:sldId id="265" r:id="rId20"/>
    <p:sldId id="266" r:id="rId21"/>
    <p:sldId id="296" r:id="rId22"/>
    <p:sldId id="268" r:id="rId23"/>
    <p:sldId id="298" r:id="rId24"/>
    <p:sldId id="299" r:id="rId25"/>
    <p:sldId id="271" r:id="rId26"/>
    <p:sldId id="272" r:id="rId27"/>
    <p:sldId id="273" r:id="rId28"/>
    <p:sldId id="274" r:id="rId29"/>
    <p:sldId id="275" r:id="rId30"/>
    <p:sldId id="289" r:id="rId31"/>
    <p:sldId id="290" r:id="rId32"/>
    <p:sldId id="294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C7060-EEFE-471B-833A-64660EECF035}" v="8" dt="2026-03-25T15:27:36.042"/>
    <p1510:client id="{5D05100F-87CA-37A1-695E-1A8AF2A963BF}" v="3" dt="2026-03-26T00:16:30.030"/>
    <p1510:client id="{C4CB39B9-0F5D-490E-A6DB-729B3A75F9F6}" v="9" dt="2026-03-25T13:39:25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73" autoAdjust="0"/>
  </p:normalViewPr>
  <p:slideViewPr>
    <p:cSldViewPr snapToGrid="0" snapToObjects="1">
      <p:cViewPr varScale="1">
        <p:scale>
          <a:sx n="88" d="100"/>
          <a:sy n="88" d="100"/>
        </p:scale>
        <p:origin x="466" y="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ping Yang" userId="2bade8a1-0bda-4db1-9c72-8a919c4c294b" providerId="ADAL" clId="{CAEFE52D-9CED-4AB3-9BA3-72BF1101617E}"/>
    <pc:docChg chg="undo custSel addSld delSld modSld sldOrd">
      <pc:chgData name="Kaiping Yang" userId="2bade8a1-0bda-4db1-9c72-8a919c4c294b" providerId="ADAL" clId="{CAEFE52D-9CED-4AB3-9BA3-72BF1101617E}" dt="2026-03-25T15:27:57.768" v="177" actId="1076"/>
      <pc:docMkLst>
        <pc:docMk/>
      </pc:docMkLst>
      <pc:sldChg chg="addSp modSp mod">
        <pc:chgData name="Kaiping Yang" userId="2bade8a1-0bda-4db1-9c72-8a919c4c294b" providerId="ADAL" clId="{CAEFE52D-9CED-4AB3-9BA3-72BF1101617E}" dt="2026-03-25T13:27:27.972" v="3"/>
        <pc:sldMkLst>
          <pc:docMk/>
          <pc:sldMk cId="0" sldId="256"/>
        </pc:sldMkLst>
        <pc:spChg chg="mod">
          <ac:chgData name="Kaiping Yang" userId="2bade8a1-0bda-4db1-9c72-8a919c4c294b" providerId="ADAL" clId="{CAEFE52D-9CED-4AB3-9BA3-72BF1101617E}" dt="2026-03-25T13:27:09.016" v="0" actId="14100"/>
          <ac:spMkLst>
            <pc:docMk/>
            <pc:sldMk cId="0" sldId="256"/>
            <ac:spMk id="13" creationId="{00000000-0000-0000-0000-000000000000}"/>
          </ac:spMkLst>
        </pc:spChg>
        <pc:spChg chg="add mod">
          <ac:chgData name="Kaiping Yang" userId="2bade8a1-0bda-4db1-9c72-8a919c4c294b" providerId="ADAL" clId="{CAEFE52D-9CED-4AB3-9BA3-72BF1101617E}" dt="2026-03-25T13:27:27.972" v="3"/>
          <ac:spMkLst>
            <pc:docMk/>
            <pc:sldMk cId="0" sldId="256"/>
            <ac:spMk id="15" creationId="{95D643B9-60BA-12CF-E1E0-E4E4D141DB7F}"/>
          </ac:spMkLst>
        </pc:spChg>
      </pc:sldChg>
      <pc:sldChg chg="add del">
        <pc:chgData name="Kaiping Yang" userId="2bade8a1-0bda-4db1-9c72-8a919c4c294b" providerId="ADAL" clId="{CAEFE52D-9CED-4AB3-9BA3-72BF1101617E}" dt="2026-03-25T15:08:34.256" v="130" actId="2696"/>
        <pc:sldMkLst>
          <pc:docMk/>
          <pc:sldMk cId="0" sldId="259"/>
        </pc:sldMkLst>
      </pc:sldChg>
      <pc:sldChg chg="addSp delSp modSp mod delAnim modAnim">
        <pc:chgData name="Kaiping Yang" userId="2bade8a1-0bda-4db1-9c72-8a919c4c294b" providerId="ADAL" clId="{CAEFE52D-9CED-4AB3-9BA3-72BF1101617E}" dt="2026-03-25T15:27:57.768" v="177" actId="1076"/>
        <pc:sldMkLst>
          <pc:docMk/>
          <pc:sldMk cId="0" sldId="266"/>
        </pc:sldMkLst>
        <pc:picChg chg="add mod">
          <ac:chgData name="Kaiping Yang" userId="2bade8a1-0bda-4db1-9c72-8a919c4c294b" providerId="ADAL" clId="{CAEFE52D-9CED-4AB3-9BA3-72BF1101617E}" dt="2026-03-25T15:27:57.768" v="177" actId="1076"/>
          <ac:picMkLst>
            <pc:docMk/>
            <pc:sldMk cId="0" sldId="266"/>
            <ac:picMk id="9" creationId="{7D88B063-4839-38D3-5EBA-4DD0FD7D94BA}"/>
          </ac:picMkLst>
        </pc:picChg>
        <pc:picChg chg="del">
          <ac:chgData name="Kaiping Yang" userId="2bade8a1-0bda-4db1-9c72-8a919c4c294b" providerId="ADAL" clId="{CAEFE52D-9CED-4AB3-9BA3-72BF1101617E}" dt="2026-03-25T14:03:42.242" v="60" actId="478"/>
          <ac:picMkLst>
            <pc:docMk/>
            <pc:sldMk cId="0" sldId="266"/>
            <ac:picMk id="9" creationId="{E3F3BC5A-D3EF-3DD7-EC07-0E5A03557A8A}"/>
          </ac:picMkLst>
        </pc:picChg>
      </pc:sldChg>
      <pc:sldChg chg="del">
        <pc:chgData name="Kaiping Yang" userId="2bade8a1-0bda-4db1-9c72-8a919c4c294b" providerId="ADAL" clId="{CAEFE52D-9CED-4AB3-9BA3-72BF1101617E}" dt="2026-03-25T15:00:43.430" v="82" actId="2696"/>
        <pc:sldMkLst>
          <pc:docMk/>
          <pc:sldMk cId="0" sldId="267"/>
        </pc:sldMkLst>
      </pc:sldChg>
      <pc:sldChg chg="addSp delSp modSp mod">
        <pc:chgData name="Kaiping Yang" userId="2bade8a1-0bda-4db1-9c72-8a919c4c294b" providerId="ADAL" clId="{CAEFE52D-9CED-4AB3-9BA3-72BF1101617E}" dt="2026-03-25T14:56:55.668" v="65" actId="14100"/>
        <pc:sldMkLst>
          <pc:docMk/>
          <pc:sldMk cId="0" sldId="268"/>
        </pc:sldMkLst>
        <pc:picChg chg="del">
          <ac:chgData name="Kaiping Yang" userId="2bade8a1-0bda-4db1-9c72-8a919c4c294b" providerId="ADAL" clId="{CAEFE52D-9CED-4AB3-9BA3-72BF1101617E}" dt="2026-03-25T14:56:44.112" v="61" actId="478"/>
          <ac:picMkLst>
            <pc:docMk/>
            <pc:sldMk cId="0" sldId="268"/>
            <ac:picMk id="6" creationId="{00000000-0000-0000-0000-000000000000}"/>
          </ac:picMkLst>
        </pc:picChg>
        <pc:picChg chg="add mod">
          <ac:chgData name="Kaiping Yang" userId="2bade8a1-0bda-4db1-9c72-8a919c4c294b" providerId="ADAL" clId="{CAEFE52D-9CED-4AB3-9BA3-72BF1101617E}" dt="2026-03-25T14:56:55.668" v="65" actId="14100"/>
          <ac:picMkLst>
            <pc:docMk/>
            <pc:sldMk cId="0" sldId="268"/>
            <ac:picMk id="8" creationId="{731FFE5B-9384-C892-9C40-367C8119C245}"/>
          </ac:picMkLst>
        </pc:picChg>
      </pc:sldChg>
      <pc:sldChg chg="del">
        <pc:chgData name="Kaiping Yang" userId="2bade8a1-0bda-4db1-9c72-8a919c4c294b" providerId="ADAL" clId="{CAEFE52D-9CED-4AB3-9BA3-72BF1101617E}" dt="2026-03-25T15:13:58.841" v="145" actId="2696"/>
        <pc:sldMkLst>
          <pc:docMk/>
          <pc:sldMk cId="0" sldId="269"/>
        </pc:sldMkLst>
      </pc:sldChg>
      <pc:sldChg chg="modSp del mod">
        <pc:chgData name="Kaiping Yang" userId="2bade8a1-0bda-4db1-9c72-8a919c4c294b" providerId="ADAL" clId="{CAEFE52D-9CED-4AB3-9BA3-72BF1101617E}" dt="2026-03-25T15:16:39.209" v="156" actId="2696"/>
        <pc:sldMkLst>
          <pc:docMk/>
          <pc:sldMk cId="0" sldId="270"/>
        </pc:sldMkLst>
        <pc:picChg chg="mod">
          <ac:chgData name="Kaiping Yang" userId="2bade8a1-0bda-4db1-9c72-8a919c4c294b" providerId="ADAL" clId="{CAEFE52D-9CED-4AB3-9BA3-72BF1101617E}" dt="2026-03-25T15:15:06.156" v="146" actId="14100"/>
          <ac:picMkLst>
            <pc:docMk/>
            <pc:sldMk cId="0" sldId="270"/>
            <ac:picMk id="6" creationId="{00000000-0000-0000-0000-000000000000}"/>
          </ac:picMkLst>
        </pc:picChg>
      </pc:sldChg>
      <pc:sldChg chg="addSp delSp modSp mod">
        <pc:chgData name="Kaiping Yang" userId="2bade8a1-0bda-4db1-9c72-8a919c4c294b" providerId="ADAL" clId="{CAEFE52D-9CED-4AB3-9BA3-72BF1101617E}" dt="2026-03-25T15:20:35.801" v="168" actId="14100"/>
        <pc:sldMkLst>
          <pc:docMk/>
          <pc:sldMk cId="0" sldId="271"/>
        </pc:sldMkLst>
        <pc:picChg chg="del">
          <ac:chgData name="Kaiping Yang" userId="2bade8a1-0bda-4db1-9c72-8a919c4c294b" providerId="ADAL" clId="{CAEFE52D-9CED-4AB3-9BA3-72BF1101617E}" dt="2026-03-25T13:39:17.622" v="56" actId="478"/>
          <ac:picMkLst>
            <pc:docMk/>
            <pc:sldMk cId="0" sldId="271"/>
            <ac:picMk id="6" creationId="{00000000-0000-0000-0000-000000000000}"/>
          </ac:picMkLst>
        </pc:picChg>
        <pc:picChg chg="add del mod">
          <ac:chgData name="Kaiping Yang" userId="2bade8a1-0bda-4db1-9c72-8a919c4c294b" providerId="ADAL" clId="{CAEFE52D-9CED-4AB3-9BA3-72BF1101617E}" dt="2026-03-25T15:20:18.924" v="162" actId="478"/>
          <ac:picMkLst>
            <pc:docMk/>
            <pc:sldMk cId="0" sldId="271"/>
            <ac:picMk id="7" creationId="{3532167E-8E03-CD24-91EC-8DAB9388623D}"/>
          </ac:picMkLst>
        </pc:picChg>
        <pc:picChg chg="add mod">
          <ac:chgData name="Kaiping Yang" userId="2bade8a1-0bda-4db1-9c72-8a919c4c294b" providerId="ADAL" clId="{CAEFE52D-9CED-4AB3-9BA3-72BF1101617E}" dt="2026-03-25T15:20:35.801" v="168" actId="14100"/>
          <ac:picMkLst>
            <pc:docMk/>
            <pc:sldMk cId="0" sldId="271"/>
            <ac:picMk id="9" creationId="{18CAC85F-EE54-AA2A-D36C-10C6C8DE2B86}"/>
          </ac:picMkLst>
        </pc:picChg>
        <pc:picChg chg="add del mod">
          <ac:chgData name="Kaiping Yang" userId="2bade8a1-0bda-4db1-9c72-8a919c4c294b" providerId="ADAL" clId="{CAEFE52D-9CED-4AB3-9BA3-72BF1101617E}" dt="2026-03-25T15:19:01.510" v="157" actId="478"/>
          <ac:picMkLst>
            <pc:docMk/>
            <pc:sldMk cId="0" sldId="271"/>
            <ac:picMk id="1026" creationId="{3F56BBD0-CC40-B20A-9F37-15E4AB4D17EA}"/>
          </ac:picMkLst>
        </pc:picChg>
      </pc:sldChg>
      <pc:sldChg chg="addSp delSp modSp add mod ord">
        <pc:chgData name="Kaiping Yang" userId="2bade8a1-0bda-4db1-9c72-8a919c4c294b" providerId="ADAL" clId="{CAEFE52D-9CED-4AB3-9BA3-72BF1101617E}" dt="2026-03-25T13:34:48.191" v="55" actId="1076"/>
        <pc:sldMkLst>
          <pc:docMk/>
          <pc:sldMk cId="635569572" sldId="295"/>
        </pc:sldMkLst>
        <pc:spChg chg="mod">
          <ac:chgData name="Kaiping Yang" userId="2bade8a1-0bda-4db1-9c72-8a919c4c294b" providerId="ADAL" clId="{CAEFE52D-9CED-4AB3-9BA3-72BF1101617E}" dt="2026-03-25T13:34:48.191" v="55" actId="1076"/>
          <ac:spMkLst>
            <pc:docMk/>
            <pc:sldMk cId="635569572" sldId="295"/>
            <ac:spMk id="3" creationId="{D5740836-5DF3-7BA8-6038-E89C52276FC8}"/>
          </ac:spMkLst>
        </pc:spChg>
        <pc:spChg chg="del">
          <ac:chgData name="Kaiping Yang" userId="2bade8a1-0bda-4db1-9c72-8a919c4c294b" providerId="ADAL" clId="{CAEFE52D-9CED-4AB3-9BA3-72BF1101617E}" dt="2026-03-25T13:34:22.079" v="49" actId="478"/>
          <ac:spMkLst>
            <pc:docMk/>
            <pc:sldMk cId="635569572" sldId="295"/>
            <ac:spMk id="4" creationId="{23B5AA32-A4AC-DC50-738D-9CDCBF631611}"/>
          </ac:spMkLst>
        </pc:spChg>
        <pc:spChg chg="add mod">
          <ac:chgData name="Kaiping Yang" userId="2bade8a1-0bda-4db1-9c72-8a919c4c294b" providerId="ADAL" clId="{CAEFE52D-9CED-4AB3-9BA3-72BF1101617E}" dt="2026-03-25T13:34:18.994" v="48" actId="1076"/>
          <ac:spMkLst>
            <pc:docMk/>
            <pc:sldMk cId="635569572" sldId="295"/>
            <ac:spMk id="6" creationId="{9D2B6A72-C5C0-C748-313B-ADD0BF480BD5}"/>
          </ac:spMkLst>
        </pc:spChg>
        <pc:picChg chg="del">
          <ac:chgData name="Kaiping Yang" userId="2bade8a1-0bda-4db1-9c72-8a919c4c294b" providerId="ADAL" clId="{CAEFE52D-9CED-4AB3-9BA3-72BF1101617E}" dt="2026-03-25T13:28:02.379" v="7" actId="478"/>
          <ac:picMkLst>
            <pc:docMk/>
            <pc:sldMk cId="635569572" sldId="295"/>
            <ac:picMk id="2" creationId="{7177C4A3-96D8-FB9A-340D-13233948BABB}"/>
          </ac:picMkLst>
        </pc:picChg>
      </pc:sldChg>
      <pc:sldChg chg="add del setBg">
        <pc:chgData name="Kaiping Yang" userId="2bade8a1-0bda-4db1-9c72-8a919c4c294b" providerId="ADAL" clId="{CAEFE52D-9CED-4AB3-9BA3-72BF1101617E}" dt="2026-03-25T13:27:46.100" v="5" actId="2696"/>
        <pc:sldMkLst>
          <pc:docMk/>
          <pc:sldMk cId="3509650118" sldId="295"/>
        </pc:sldMkLst>
      </pc:sldChg>
      <pc:sldChg chg="addSp delSp modSp add mod">
        <pc:chgData name="Kaiping Yang" userId="2bade8a1-0bda-4db1-9c72-8a919c4c294b" providerId="ADAL" clId="{CAEFE52D-9CED-4AB3-9BA3-72BF1101617E}" dt="2026-03-25T15:00:36.401" v="81" actId="1076"/>
        <pc:sldMkLst>
          <pc:docMk/>
          <pc:sldMk cId="2886854679" sldId="296"/>
        </pc:sldMkLst>
        <pc:picChg chg="del mod">
          <ac:chgData name="Kaiping Yang" userId="2bade8a1-0bda-4db1-9c72-8a919c4c294b" providerId="ADAL" clId="{CAEFE52D-9CED-4AB3-9BA3-72BF1101617E}" dt="2026-03-25T14:59:38.527" v="70" actId="478"/>
          <ac:picMkLst>
            <pc:docMk/>
            <pc:sldMk cId="2886854679" sldId="296"/>
            <ac:picMk id="6" creationId="{93F6D98A-3C34-09D1-27E7-20DB364BC346}"/>
          </ac:picMkLst>
        </pc:picChg>
        <pc:picChg chg="add mod">
          <ac:chgData name="Kaiping Yang" userId="2bade8a1-0bda-4db1-9c72-8a919c4c294b" providerId="ADAL" clId="{CAEFE52D-9CED-4AB3-9BA3-72BF1101617E}" dt="2026-03-25T15:00:36.401" v="81" actId="1076"/>
          <ac:picMkLst>
            <pc:docMk/>
            <pc:sldMk cId="2886854679" sldId="296"/>
            <ac:picMk id="8" creationId="{918008B0-5DE6-19DB-5B4C-F747BFC20A50}"/>
          </ac:picMkLst>
        </pc:picChg>
      </pc:sldChg>
      <pc:sldChg chg="addSp delSp modSp add mod">
        <pc:chgData name="Kaiping Yang" userId="2bade8a1-0bda-4db1-9c72-8a919c4c294b" providerId="ADAL" clId="{CAEFE52D-9CED-4AB3-9BA3-72BF1101617E}" dt="2026-03-25T15:08:11.114" v="129" actId="478"/>
        <pc:sldMkLst>
          <pc:docMk/>
          <pc:sldMk cId="1153269468" sldId="297"/>
        </pc:sldMkLst>
        <pc:picChg chg="del">
          <ac:chgData name="Kaiping Yang" userId="2bade8a1-0bda-4db1-9c72-8a919c4c294b" providerId="ADAL" clId="{CAEFE52D-9CED-4AB3-9BA3-72BF1101617E}" dt="2026-03-25T15:01:14.840" v="84" actId="478"/>
          <ac:picMkLst>
            <pc:docMk/>
            <pc:sldMk cId="1153269468" sldId="297"/>
            <ac:picMk id="14" creationId="{B0B67CEF-7D91-349A-D904-5D8F9940E260}"/>
          </ac:picMkLst>
        </pc:picChg>
        <pc:picChg chg="add del mod">
          <ac:chgData name="Kaiping Yang" userId="2bade8a1-0bda-4db1-9c72-8a919c4c294b" providerId="ADAL" clId="{CAEFE52D-9CED-4AB3-9BA3-72BF1101617E}" dt="2026-03-25T15:08:11.114" v="129" actId="478"/>
          <ac:picMkLst>
            <pc:docMk/>
            <pc:sldMk cId="1153269468" sldId="297"/>
            <ac:picMk id="19" creationId="{2ED9772C-A8AE-93E6-FD08-A3091DE091DC}"/>
          </ac:picMkLst>
        </pc:picChg>
        <pc:picChg chg="add del mod">
          <ac:chgData name="Kaiping Yang" userId="2bade8a1-0bda-4db1-9c72-8a919c4c294b" providerId="ADAL" clId="{CAEFE52D-9CED-4AB3-9BA3-72BF1101617E}" dt="2026-03-25T15:08:10.538" v="128" actId="22"/>
          <ac:picMkLst>
            <pc:docMk/>
            <pc:sldMk cId="1153269468" sldId="297"/>
            <ac:picMk id="21" creationId="{ACBDECFF-8DB7-5FF7-EABB-DBE6BDCB27BA}"/>
          </ac:picMkLst>
        </pc:picChg>
        <pc:picChg chg="add del mod">
          <ac:chgData name="Kaiping Yang" userId="2bade8a1-0bda-4db1-9c72-8a919c4c294b" providerId="ADAL" clId="{CAEFE52D-9CED-4AB3-9BA3-72BF1101617E}" dt="2026-03-25T15:08:05.057" v="119" actId="22"/>
          <ac:picMkLst>
            <pc:docMk/>
            <pc:sldMk cId="1153269468" sldId="297"/>
            <ac:picMk id="23" creationId="{1BCE4EC4-06A1-4A42-4210-0C9504FB8359}"/>
          </ac:picMkLst>
        </pc:picChg>
      </pc:sldChg>
      <pc:sldChg chg="addSp delSp modSp add mod">
        <pc:chgData name="Kaiping Yang" userId="2bade8a1-0bda-4db1-9c72-8a919c4c294b" providerId="ADAL" clId="{CAEFE52D-9CED-4AB3-9BA3-72BF1101617E}" dt="2026-03-25T15:13:37.071" v="144" actId="14100"/>
        <pc:sldMkLst>
          <pc:docMk/>
          <pc:sldMk cId="1233599806" sldId="298"/>
        </pc:sldMkLst>
        <pc:picChg chg="del mod">
          <ac:chgData name="Kaiping Yang" userId="2bade8a1-0bda-4db1-9c72-8a919c4c294b" providerId="ADAL" clId="{CAEFE52D-9CED-4AB3-9BA3-72BF1101617E}" dt="2026-03-25T15:13:06.477" v="134" actId="478"/>
          <ac:picMkLst>
            <pc:docMk/>
            <pc:sldMk cId="1233599806" sldId="298"/>
            <ac:picMk id="6" creationId="{4B29F21C-2315-EA19-31EB-DA1A1A9D1A2B}"/>
          </ac:picMkLst>
        </pc:picChg>
        <pc:picChg chg="add mod">
          <ac:chgData name="Kaiping Yang" userId="2bade8a1-0bda-4db1-9c72-8a919c4c294b" providerId="ADAL" clId="{CAEFE52D-9CED-4AB3-9BA3-72BF1101617E}" dt="2026-03-25T15:13:37.071" v="144" actId="14100"/>
          <ac:picMkLst>
            <pc:docMk/>
            <pc:sldMk cId="1233599806" sldId="298"/>
            <ac:picMk id="8" creationId="{FAE5A9C4-69F9-91DB-323D-60BB5985FE55}"/>
          </ac:picMkLst>
        </pc:picChg>
      </pc:sldChg>
      <pc:sldChg chg="addSp delSp modSp add mod">
        <pc:chgData name="Kaiping Yang" userId="2bade8a1-0bda-4db1-9c72-8a919c4c294b" providerId="ADAL" clId="{CAEFE52D-9CED-4AB3-9BA3-72BF1101617E}" dt="2026-03-25T15:16:32.715" v="155" actId="14100"/>
        <pc:sldMkLst>
          <pc:docMk/>
          <pc:sldMk cId="415745095" sldId="299"/>
        </pc:sldMkLst>
        <pc:picChg chg="del">
          <ac:chgData name="Kaiping Yang" userId="2bade8a1-0bda-4db1-9c72-8a919c4c294b" providerId="ADAL" clId="{CAEFE52D-9CED-4AB3-9BA3-72BF1101617E}" dt="2026-03-25T15:16:04.229" v="148" actId="478"/>
          <ac:picMkLst>
            <pc:docMk/>
            <pc:sldMk cId="415745095" sldId="299"/>
            <ac:picMk id="6" creationId="{531711FF-B863-4B57-14EE-CD8CFDDA53B9}"/>
          </ac:picMkLst>
        </pc:picChg>
        <pc:picChg chg="add mod">
          <ac:chgData name="Kaiping Yang" userId="2bade8a1-0bda-4db1-9c72-8a919c4c294b" providerId="ADAL" clId="{CAEFE52D-9CED-4AB3-9BA3-72BF1101617E}" dt="2026-03-25T15:16:32.715" v="155" actId="14100"/>
          <ac:picMkLst>
            <pc:docMk/>
            <pc:sldMk cId="415745095" sldId="299"/>
            <ac:picMk id="8" creationId="{9C18F9F1-F43C-E768-B0F9-EDFA54C6B8B7}"/>
          </ac:picMkLst>
        </pc:picChg>
      </pc:sldChg>
    </pc:docChg>
  </pc:docChgLst>
  <pc:docChgLst>
    <pc:chgData name="Shuang Gao" userId="S::shuang.gao@beigene.com::77de702e-5fb1-4c0e-b334-0a20db2ec976" providerId="AD" clId="Web-{5D05100F-87CA-37A1-695E-1A8AF2A963BF}"/>
    <pc:docChg chg="modSld">
      <pc:chgData name="Shuang Gao" userId="S::shuang.gao@beigene.com::77de702e-5fb1-4c0e-b334-0a20db2ec976" providerId="AD" clId="Web-{5D05100F-87CA-37A1-695E-1A8AF2A963BF}" dt="2026-03-26T00:16:30.030" v="2"/>
      <pc:docMkLst>
        <pc:docMk/>
      </pc:docMkLst>
      <pc:sldChg chg="addSp delSp modSp">
        <pc:chgData name="Shuang Gao" userId="S::shuang.gao@beigene.com::77de702e-5fb1-4c0e-b334-0a20db2ec976" providerId="AD" clId="Web-{5D05100F-87CA-37A1-695E-1A8AF2A963BF}" dt="2026-03-26T00:16:30.030" v="2"/>
        <pc:sldMkLst>
          <pc:docMk/>
          <pc:sldMk cId="635569572" sldId="295"/>
        </pc:sldMkLst>
        <pc:spChg chg="add del mod">
          <ac:chgData name="Shuang Gao" userId="S::shuang.gao@beigene.com::77de702e-5fb1-4c0e-b334-0a20db2ec976" providerId="AD" clId="Web-{5D05100F-87CA-37A1-695E-1A8AF2A963BF}" dt="2026-03-26T00:16:30.030" v="2"/>
          <ac:spMkLst>
            <pc:docMk/>
            <pc:sldMk cId="635569572" sldId="295"/>
            <ac:spMk id="2" creationId="{6267CB7E-E410-F55F-1360-0E9367B9FE7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hyperlink" Target="https://beigeneo365.sharepoint.com/sites/GSST/_layouts/15/embed.aspx?UniqueId=191c1217-2aa8-44cd-92a4-004a091a21c6&amp;embed=%7B%22ust%22%3Atrue%2C%22hv%22%3A%22CopyEmbedCode%22%7D&amp;referrer=StreamWebApp&amp;referrerScenario=EmbedDialog.Create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0" y="1097280"/>
            <a:ext cx="100584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6400" b="1" i="0">
                <a:solidFill>
                  <a:srgbClr val="FFFFFF"/>
                </a:solidFill>
                <a:latin typeface="Segoe UI"/>
              </a:rPr>
              <a:t>BIP Copilot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7280" y="2468880"/>
            <a:ext cx="9144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0" i="0">
                <a:solidFill>
                  <a:srgbClr val="B0BEC5"/>
                </a:solidFill>
                <a:latin typeface="Segoe UI"/>
              </a:rPr>
              <a:t>Empowering R&amp;D teams with AI-driven natural language access
to clinical biomarker analysis and insights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97280" y="3840480"/>
            <a:ext cx="2377440" cy="384048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97280" y="3840480"/>
            <a:ext cx="2377440" cy="3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200" b="1" i="0">
                <a:solidFill>
                  <a:srgbClr val="FFFFFF"/>
                </a:solidFill>
                <a:latin typeface="Segoe UI"/>
              </a:rPr>
              <a:t>ellmer + Tool Use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03320" y="3840480"/>
            <a:ext cx="2377440" cy="384048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703320" y="3840480"/>
            <a:ext cx="2377440" cy="3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200" b="1" i="0">
                <a:solidFill>
                  <a:srgbClr val="FFFFFF"/>
                </a:solidFill>
                <a:latin typeface="Segoe UI"/>
              </a:rPr>
              <a:t>Clinical Visualizations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09360" y="3840480"/>
            <a:ext cx="2377440" cy="384048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6309360" y="3840480"/>
            <a:ext cx="2377440" cy="3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200" b="1" i="0">
                <a:solidFill>
                  <a:srgbClr val="FFFFFF"/>
                </a:solidFill>
                <a:latin typeface="Segoe UI"/>
              </a:rPr>
              <a:t>AI Report Generation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15400" y="3840480"/>
            <a:ext cx="2377440" cy="384048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8915400" y="3840480"/>
            <a:ext cx="2377440" cy="3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200" b="1" i="0">
                <a:solidFill>
                  <a:srgbClr val="FFFFFF"/>
                </a:solidFill>
                <a:latin typeface="Segoe UI"/>
              </a:rPr>
              <a:t>Claude Code Dev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7280" y="4754880"/>
            <a:ext cx="9601200" cy="18288"/>
          </a:xfrm>
          <a:prstGeom prst="rect">
            <a:avLst/>
          </a:prstGeom>
          <a:solidFill>
            <a:srgbClr val="3F51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097280" y="5029200"/>
            <a:ext cx="149352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0" i="0">
                <a:solidFill>
                  <a:srgbClr val="FFFFFF"/>
                </a:solidFill>
                <a:latin typeface="Segoe UI"/>
              </a:rPr>
              <a:t>Kaiping Yang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7280" y="544068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0" i="0">
                <a:solidFill>
                  <a:srgbClr val="909EAF"/>
                </a:solidFill>
                <a:latin typeface="Segoe UI"/>
              </a:rPr>
              <a:t>BeOne, Wuhan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D643B9-60BA-12CF-E1E0-E4E4D141DB7F}"/>
              </a:ext>
            </a:extLst>
          </p:cNvPr>
          <p:cNvSpPr txBox="1"/>
          <p:nvPr/>
        </p:nvSpPr>
        <p:spPr>
          <a:xfrm>
            <a:off x="3107267" y="4953000"/>
            <a:ext cx="8305800" cy="1430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10972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QUERYCHAT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>
                <a:solidFill>
                  <a:srgbClr val="18181B"/>
                </a:solidFill>
                <a:latin typeface="Segoe UI"/>
              </a:rPr>
              <a:t>querychat — natural language data query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22960" y="1500000"/>
            <a:ext cx="54864" cy="135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ounded Rectangle 4"/>
          <p:cNvSpPr/>
          <p:nvPr/>
        </p:nvSpPr>
        <p:spPr>
          <a:xfrm>
            <a:off x="877824" y="1500000"/>
            <a:ext cx="4745136" cy="13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1051560" y="1600000"/>
            <a:ext cx="280000" cy="280000"/>
          </a:xfrm>
          <a:prstGeom prst="roundRect">
            <a:avLst>
              <a:gd name="adj" fmla="val 50000"/>
            </a:avLst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51560" y="1600000"/>
            <a:ext cx="28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Segoe UI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1560" y="1600000"/>
            <a:ext cx="403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42A5F5"/>
                </a:solidFill>
                <a:latin typeface="Segoe UI"/>
              </a:rPr>
              <a:t>Natural Language Data Query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1560" y="1930000"/>
            <a:ext cx="403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Enables natural language queries for Shiny apps, generating SQL instead of direct data access for enhanced reliability.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2960" y="3000000"/>
            <a:ext cx="54864" cy="135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877824" y="3000000"/>
            <a:ext cx="4745136" cy="13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ounded Rectangle 11"/>
          <p:cNvSpPr/>
          <p:nvPr/>
        </p:nvSpPr>
        <p:spPr>
          <a:xfrm>
            <a:off x="1051560" y="3100000"/>
            <a:ext cx="280000" cy="280000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051560" y="3100000"/>
            <a:ext cx="28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Segoe UI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1560" y="3100000"/>
            <a:ext cx="403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7C4DFF"/>
                </a:solidFill>
                <a:latin typeface="Segoe UI"/>
              </a:rPr>
              <a:t>LLM Integration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560" y="3430000"/>
            <a:ext cx="403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Directly relies on ellmer for LLM backend, supporting GPT-4o, GPT-5.4, and Claude models.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2960" y="4500000"/>
            <a:ext cx="54864" cy="13500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ounded Rectangle 16"/>
          <p:cNvSpPr/>
          <p:nvPr/>
        </p:nvSpPr>
        <p:spPr>
          <a:xfrm>
            <a:off x="877824" y="4500000"/>
            <a:ext cx="4745136" cy="13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ounded Rectangle 17"/>
          <p:cNvSpPr/>
          <p:nvPr/>
        </p:nvSpPr>
        <p:spPr>
          <a:xfrm>
            <a:off x="1051560" y="4600000"/>
            <a:ext cx="280000" cy="280000"/>
          </a:xfrm>
          <a:prstGeom prst="roundRect">
            <a:avLst>
              <a:gd name="adj" fmla="val 50000"/>
            </a:avLst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1051560" y="4600000"/>
            <a:ext cx="28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Segoe UI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560" y="4600000"/>
            <a:ext cx="403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009688"/>
                </a:solidFill>
                <a:latin typeface="Segoe UI"/>
              </a:rPr>
              <a:t>Shiny Ecosystem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1560" y="4930000"/>
            <a:ext cx="403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Compatible with Shiny ecosystem. querychat focuses on data query, shinychat on chat UI.</a:t>
            </a:r>
          </a:p>
        </p:txBody>
      </p:sp>
      <p:pic>
        <p:nvPicPr>
          <p:cNvPr id="22" name="Picture 2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60" y="1500000"/>
            <a:ext cx="6068735" cy="40302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b="1">
                <a:solidFill>
                  <a:srgbClr val="3F51B5"/>
                </a:solidFill>
                <a:latin typeface="Segoe UI"/>
              </a:rPr>
              <a:t>R ECOSYSTEM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3400" b="1">
                <a:solidFill>
                  <a:srgbClr val="18181B"/>
                </a:solidFill>
                <a:latin typeface="Segoe UI"/>
              </a:rPr>
              <a:t>R ecosystem &amp; LangChain integration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22960" y="1500000"/>
            <a:ext cx="54864" cy="130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877824" y="1500000"/>
            <a:ext cx="3945136" cy="130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017824" y="1580000"/>
            <a:ext cx="3665136" cy="24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1">
                <a:solidFill>
                  <a:srgbClr val="7C4DFF"/>
                </a:solidFill>
                <a:latin typeface="Segoe UI"/>
              </a:rPr>
              <a:t>Package Dependencies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7824" y="1820000"/>
            <a:ext cx="3665136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900" b="1">
                <a:solidFill>
                  <a:srgbClr val="42A5F5"/>
                </a:solidFill>
                <a:latin typeface="Segoe UI"/>
              </a:rPr>
              <a:t>Core R AI Ecosystem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7824" y="202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shinychat → ellmer (direct dependency)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7824" y="220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ragnar → ellmer (compatible)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7824" y="238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mcptools → btw (tool provider)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7824" y="256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querychat → ellmer (LLM backend)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960" y="2900000"/>
            <a:ext cx="54864" cy="13000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877824" y="2900000"/>
            <a:ext cx="3945136" cy="130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1017824" y="2980000"/>
            <a:ext cx="3665136" cy="24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1">
                <a:solidFill>
                  <a:srgbClr val="009688"/>
                </a:solidFill>
                <a:latin typeface="Segoe UI"/>
              </a:rPr>
              <a:t>LangChain RAG Pipeline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824" y="3220000"/>
            <a:ext cx="3665136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900" b="1">
                <a:solidFill>
                  <a:srgbClr val="42A5F5"/>
                </a:solidFill>
                <a:latin typeface="Segoe UI"/>
              </a:rPr>
              <a:t>Python-side CDISC Optimization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7824" y="342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FAISS index: 600+ CDISC templates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7824" y="360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NL query → CDISC-aware rewrite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7824" y="378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reticulate: R ↔ Python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7824" y="396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tool_optimize_query integration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2960" y="4300000"/>
            <a:ext cx="54864" cy="130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877824" y="4300000"/>
            <a:ext cx="3945136" cy="130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1017824" y="4380000"/>
            <a:ext cx="3665136" cy="24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1">
                <a:solidFill>
                  <a:srgbClr val="42A5F5"/>
                </a:solidFill>
                <a:latin typeface="Segoe UI"/>
              </a:rPr>
              <a:t>Applications in BIP Copilot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7824" y="4620000"/>
            <a:ext cx="3665136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900" b="1">
                <a:solidFill>
                  <a:srgbClr val="42A5F5"/>
                </a:solidFill>
                <a:latin typeface="Segoe UI"/>
              </a:rPr>
              <a:t>ellmer + shinychat + ragnar pattern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7824" y="482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Interactive data exploration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7824" y="500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CDISC documentation assistance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7824" y="518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RAG-powered query optimization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7824" y="5360000"/>
            <a:ext cx="3665136" cy="1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>
                <a:solidFill>
                  <a:srgbClr val="52555C"/>
                </a:solidFill>
                <a:latin typeface="Segoe UI"/>
              </a:rPr>
              <a:t>•  Cross-language R + Python pipeline</a:t>
            </a:r>
          </a:p>
        </p:txBody>
      </p:sp>
      <p:pic>
        <p:nvPicPr>
          <p:cNvPr id="28" name="Picture 27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60" y="1500000"/>
            <a:ext cx="6969040" cy="410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LANGCHAIN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>
                <a:solidFill>
                  <a:srgbClr val="18181B"/>
                </a:solidFill>
                <a:latin typeface="Segoe UI"/>
              </a:rPr>
              <a:t>LangChain &amp; Python RAG integration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50000"/>
            <a:ext cx="109728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0">
                <a:solidFill>
                  <a:srgbClr val="52555C"/>
                </a:solidFill>
                <a:latin typeface="Segoe UI"/>
              </a:rPr>
              <a:t>Python-side AI pipeline for CDISC-aware query optimization in BIP Copilot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" y="1650000"/>
            <a:ext cx="54864" cy="145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877824" y="1650000"/>
            <a:ext cx="5745136" cy="14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51560" y="1750000"/>
            <a:ext cx="54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>
                <a:solidFill>
                  <a:srgbClr val="42A5F5"/>
                </a:solidFill>
                <a:latin typeface="Segoe UI"/>
              </a:rPr>
              <a:t>RAG Pipeline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1560" y="2050000"/>
            <a:ext cx="540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>
                <a:solidFill>
                  <a:srgbClr val="18181B"/>
                </a:solidFill>
                <a:latin typeface="Cascadia Code"/>
              </a:rPr>
              <a:t>FAISS Vector Store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1560" y="2350000"/>
            <a:ext cx="5400000" cy="6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600+ CDISC templates indexed for similarity search. Biomarker naming conventions, endpoint mappings, and analysis standards.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2960" y="3250000"/>
            <a:ext cx="54864" cy="145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877824" y="3250000"/>
            <a:ext cx="5745136" cy="14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051560" y="3350000"/>
            <a:ext cx="54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>
                <a:solidFill>
                  <a:srgbClr val="7C4DFF"/>
                </a:solidFill>
                <a:latin typeface="Segoe UI"/>
              </a:rPr>
              <a:t>Query Optimization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1560" y="3650000"/>
            <a:ext cx="540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>
                <a:solidFill>
                  <a:srgbClr val="18181B"/>
                </a:solidFill>
                <a:latin typeface="Cascadia Code"/>
              </a:rPr>
              <a:t>LangChain Chain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1560" y="3950000"/>
            <a:ext cx="5400000" cy="6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User's natural language query → retrieve relevant CDISC context → rewrite query with correct terminology and parameters.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2960" y="4850000"/>
            <a:ext cx="54864" cy="14500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ounded Rectangle 15"/>
          <p:cNvSpPr/>
          <p:nvPr/>
        </p:nvSpPr>
        <p:spPr>
          <a:xfrm>
            <a:off x="877824" y="4850000"/>
            <a:ext cx="5745136" cy="14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051560" y="4950000"/>
            <a:ext cx="54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>
                <a:solidFill>
                  <a:srgbClr val="009688"/>
                </a:solidFill>
                <a:latin typeface="Segoe UI"/>
              </a:rPr>
              <a:t>R/Python Bridge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1560" y="5250000"/>
            <a:ext cx="540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>
                <a:solidFill>
                  <a:srgbClr val="18181B"/>
                </a:solidFill>
                <a:latin typeface="Cascadia Code"/>
              </a:rPr>
              <a:t>reticulate Integration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1560" y="5550000"/>
            <a:ext cx="5400000" cy="6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Seamless cross-language call: R's tool_optimize_query invokes Python's biomarker_chain.py via reticulate, zero-copy data transfer.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00000" y="1650000"/>
            <a:ext cx="54864" cy="4800000"/>
          </a:xfrm>
          <a:prstGeom prst="rect">
            <a:avLst/>
          </a:prstGeom>
          <a:solidFill>
            <a:srgbClr val="3F51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ounded Rectangle 20"/>
          <p:cNvSpPr/>
          <p:nvPr/>
        </p:nvSpPr>
        <p:spPr>
          <a:xfrm>
            <a:off x="7054864" y="1650000"/>
            <a:ext cx="4445136" cy="48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7228600" y="1770000"/>
            <a:ext cx="40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>
                <a:solidFill>
                  <a:srgbClr val="3F51B5"/>
                </a:solidFill>
                <a:latin typeface="Segoe UI"/>
              </a:rPr>
              <a:t>Key Takeaways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28600" y="2150000"/>
            <a:ext cx="4000000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b="1">
                <a:solidFill>
                  <a:srgbClr val="3F51B5"/>
                </a:solidFill>
                <a:latin typeface="Segoe UI"/>
              </a:rPr>
              <a:t>•  </a:t>
            </a:r>
            <a:r>
              <a:rPr sz="1200" b="1">
                <a:solidFill>
                  <a:srgbClr val="18181B"/>
                </a:solidFill>
                <a:latin typeface="Segoe UI"/>
              </a:rPr>
              <a:t>Prompt Design
</a:t>
            </a:r>
          </a:p>
          <a:p>
            <a:r>
              <a:rPr sz="1000">
                <a:solidFill>
                  <a:srgbClr val="52555C"/>
                </a:solidFill>
                <a:latin typeface="Segoe UI"/>
              </a:rPr>
              <a:t>    Prioritize clarity and explicit constraints to guide model behavior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28600" y="2850000"/>
            <a:ext cx="4000000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b="1">
                <a:solidFill>
                  <a:srgbClr val="3F51B5"/>
                </a:solidFill>
                <a:latin typeface="Segoe UI"/>
              </a:rPr>
              <a:t>•  </a:t>
            </a:r>
            <a:r>
              <a:rPr sz="1200" b="1">
                <a:solidFill>
                  <a:srgbClr val="18181B"/>
                </a:solidFill>
                <a:latin typeface="Segoe UI"/>
              </a:rPr>
              <a:t>RAG Optimization
</a:t>
            </a:r>
          </a:p>
          <a:p>
            <a:r>
              <a:rPr sz="1000">
                <a:solidFill>
                  <a:srgbClr val="52555C"/>
                </a:solidFill>
                <a:latin typeface="Segoe UI"/>
              </a:rPr>
              <a:t>    Optimal chunk size (500-1000 tokens) for best retrieval quality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28600" y="3550000"/>
            <a:ext cx="4000000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b="1">
                <a:solidFill>
                  <a:srgbClr val="3F51B5"/>
                </a:solidFill>
                <a:latin typeface="Segoe UI"/>
              </a:rPr>
              <a:t>•  </a:t>
            </a:r>
            <a:r>
              <a:rPr sz="1200" b="1">
                <a:solidFill>
                  <a:srgbClr val="18181B"/>
                </a:solidFill>
                <a:latin typeface="Segoe UI"/>
              </a:rPr>
              <a:t>Tool Integration
</a:t>
            </a:r>
          </a:p>
          <a:p>
            <a:r>
              <a:rPr sz="1000">
                <a:solidFill>
                  <a:srgbClr val="52555C"/>
                </a:solidFill>
                <a:latin typeface="Segoe UI"/>
              </a:rPr>
              <a:t>    MCP protocol for secure external system connectivity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28600" y="4250000"/>
            <a:ext cx="4000000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b="1">
                <a:solidFill>
                  <a:srgbClr val="3F51B5"/>
                </a:solidFill>
                <a:latin typeface="Segoe UI"/>
              </a:rPr>
              <a:t>•  </a:t>
            </a:r>
            <a:r>
              <a:rPr sz="1200" b="1">
                <a:solidFill>
                  <a:srgbClr val="18181B"/>
                </a:solidFill>
                <a:latin typeface="Segoe UI"/>
              </a:rPr>
              <a:t>Workflow Management
</a:t>
            </a:r>
          </a:p>
          <a:p>
            <a:r>
              <a:rPr sz="1000">
                <a:solidFill>
                  <a:srgbClr val="52555C"/>
                </a:solidFill>
                <a:latin typeface="Segoe UI"/>
              </a:rPr>
              <a:t>    LangGraph for stateful multi-step processes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8600" y="4950000"/>
            <a:ext cx="4000000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b="1">
                <a:solidFill>
                  <a:srgbClr val="3F51B5"/>
                </a:solidFill>
                <a:latin typeface="Segoe UI"/>
              </a:rPr>
              <a:t>•  </a:t>
            </a:r>
            <a:r>
              <a:rPr sz="1200" b="1">
                <a:solidFill>
                  <a:srgbClr val="18181B"/>
                </a:solidFill>
                <a:latin typeface="Segoe UI"/>
              </a:rPr>
              <a:t>Dual-Language
</a:t>
            </a:r>
          </a:p>
          <a:p>
            <a:r>
              <a:rPr sz="1000">
                <a:solidFill>
                  <a:srgbClr val="52555C"/>
                </a:solidFill>
                <a:latin typeface="Segoe UI"/>
              </a:rPr>
              <a:t>    R statistical power + Python AI flexibility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CORE TOOL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SQL tool — the connective hub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10058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0" i="0">
                <a:solidFill>
                  <a:srgbClr val="52555C"/>
                </a:solidFill>
                <a:latin typeface="Segoe UI"/>
              </a:rPr>
              <a:t>Every analysis starts with data. The SQL tool bridges natural language to the clinical biomarker database.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8640" y="2377440"/>
            <a:ext cx="6217920" cy="3931920"/>
          </a:xfrm>
          <a:prstGeom prst="roundRect">
            <a:avLst>
              <a:gd name="adj" fmla="val 4000"/>
            </a:avLst>
          </a:prstGeom>
          <a:solidFill>
            <a:srgbClr val="1E1E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31520" y="2514600"/>
            <a:ext cx="5852159" cy="365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# Only SELECT allowed — no mutations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if (!grepl("^\\s*select", sql, ignore.case=TRUE))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return(ContentToolResult(error = "Only SELECT"))</a:t>
            </a:r>
          </a:p>
          <a:p>
            <a:pPr>
              <a:spcAft>
                <a:spcPts val="100"/>
              </a:spcAft>
            </a:pPr>
            <a:endParaRPr sz="1100" b="0" i="0">
              <a:solidFill>
                <a:srgbClr val="CDD6F4"/>
              </a:solidFill>
              <a:latin typeface="Cascadia Code"/>
            </a:endParaRP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# Auto-add LIMIT 100 for safety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sql_final &lt;- paste(sql, "LIMIT 100")</a:t>
            </a:r>
          </a:p>
          <a:p>
            <a:pPr>
              <a:spcAft>
                <a:spcPts val="100"/>
              </a:spcAft>
            </a:pPr>
            <a:endParaRPr sz="1100" b="0" i="0">
              <a:solidFill>
                <a:srgbClr val="CDD6F4"/>
              </a:solidFill>
              <a:latin typeface="Cascadia Code"/>
            </a:endParaRP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# Execute &amp; format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df &lt;- dbGetQuery(con, sql_final)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gt::gt(df)  # beautiful table output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7132320" y="2377440"/>
            <a:ext cx="54864" cy="86868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7187183" y="2377440"/>
            <a:ext cx="4425696" cy="86868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7360920" y="2487168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42A5F5"/>
                </a:solidFill>
                <a:latin typeface="Segoe UI"/>
              </a:rPr>
              <a:t>User 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0920" y="2880360"/>
            <a:ext cx="4069080" cy="274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"Is TMUT_LRP1B prognostic?"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Natural language input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32320" y="3383280"/>
            <a:ext cx="54864" cy="86868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ounded Rectangle 11"/>
          <p:cNvSpPr/>
          <p:nvPr/>
        </p:nvSpPr>
        <p:spPr>
          <a:xfrm>
            <a:off x="7187183" y="3383280"/>
            <a:ext cx="4425696" cy="86868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360920" y="3493008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7C4DFF"/>
                </a:solidFill>
                <a:latin typeface="Segoe UI"/>
              </a:rPr>
              <a:t>LLM → SQL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0920" y="3886200"/>
            <a:ext cx="4069080" cy="274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SELECT ... FROM results_table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WHERE biomarker = 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32320" y="4389120"/>
            <a:ext cx="54864" cy="868680"/>
          </a:xfrm>
          <a:prstGeom prst="rect">
            <a:avLst/>
          </a:prstGeom>
          <a:solidFill>
            <a:srgbClr val="3F51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ounded Rectangle 15"/>
          <p:cNvSpPr/>
          <p:nvPr/>
        </p:nvSpPr>
        <p:spPr>
          <a:xfrm>
            <a:off x="7187183" y="4389120"/>
            <a:ext cx="4425696" cy="86868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7360920" y="4498848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3F51B5"/>
                </a:solidFill>
                <a:latin typeface="Segoe UI"/>
              </a:rPr>
              <a:t>tool_run_sql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0920" y="4892040"/>
            <a:ext cx="4069080" cy="274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Validate, execute, format as gt table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Auto-LIMIT for safety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32320" y="5394960"/>
            <a:ext cx="54864" cy="86868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/>
          <p:cNvSpPr/>
          <p:nvPr/>
        </p:nvSpPr>
        <p:spPr>
          <a:xfrm>
            <a:off x="7187183" y="5394960"/>
            <a:ext cx="4425696" cy="86868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7360920" y="5504688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009688"/>
                </a:solidFill>
                <a:latin typeface="Segoe UI"/>
              </a:rPr>
              <a:t>Results → Viz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60920" y="5897880"/>
            <a:ext cx="4069080" cy="274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Feed into KM / Forest / Box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Tool auto-called with SQL results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TOOLS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Tool execution flow — inside a tool call</a:t>
            </a:r>
          </a:p>
        </p:txBody>
      </p:sp>
      <p:pic>
        <p:nvPicPr>
          <p:cNvPr id="4" name="Picture 3" descr="tool_execution_flow_draw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4480"/>
            <a:ext cx="11247120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960" y="5669280"/>
            <a:ext cx="10058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0" i="0">
                <a:solidFill>
                  <a:srgbClr val="EF5350"/>
                </a:solidFill>
                <a:latin typeface="Segoe UI"/>
              </a:rPr>
              <a:t>Error at any step → return error message to LLM for user-friendly explanation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TOOLS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Seven clinical biomarker analysis tools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2960" y="1719072"/>
            <a:ext cx="164592" cy="164592"/>
          </a:xfrm>
          <a:prstGeom prst="roundRect">
            <a:avLst>
              <a:gd name="adj" fmla="val 4000"/>
            </a:avLst>
          </a:prstGeom>
          <a:solidFill>
            <a:srgbClr val="42A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143000" y="1600200"/>
            <a:ext cx="2926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18181B"/>
                </a:solidFill>
                <a:latin typeface="Cascadia Code"/>
              </a:rPr>
              <a:t>tool_run_sql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0" y="1600200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42A5F5"/>
                </a:solidFill>
                <a:latin typeface="Segoe UI"/>
              </a:rPr>
              <a:t>SQL Query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7920" y="1627632"/>
            <a:ext cx="53035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DuckDB SELECT, auto-LIMIT, gt table output</a:t>
            </a:r>
          </a:p>
        </p:txBody>
      </p:sp>
      <p:sp>
        <p:nvSpPr>
          <p:cNvPr id="8" name="Rectangle 7"/>
          <p:cNvSpPr/>
          <p:nvPr/>
        </p:nvSpPr>
        <p:spPr>
          <a:xfrm>
            <a:off x="822960" y="2212848"/>
            <a:ext cx="10515600" cy="18288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ounded Rectangle 8"/>
          <p:cNvSpPr/>
          <p:nvPr/>
        </p:nvSpPr>
        <p:spPr>
          <a:xfrm>
            <a:off x="822960" y="2423160"/>
            <a:ext cx="164592" cy="164592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143000" y="2304287"/>
            <a:ext cx="2926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18181B"/>
                </a:solidFill>
                <a:latin typeface="Cascadia Code"/>
              </a:rPr>
              <a:t>tool_optimize_query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6240" y="2304287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3F51B5"/>
                </a:solidFill>
                <a:latin typeface="Segoe UI"/>
              </a:rPr>
              <a:t>RAG Optimizer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7920" y="2331720"/>
            <a:ext cx="53035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LangChain + FAISS for CDISC-aware query rewriting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2960" y="2916935"/>
            <a:ext cx="10515600" cy="18288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ounded Rectangle 13"/>
          <p:cNvSpPr/>
          <p:nvPr/>
        </p:nvSpPr>
        <p:spPr>
          <a:xfrm>
            <a:off x="822960" y="3127248"/>
            <a:ext cx="164592" cy="164592"/>
          </a:xfrm>
          <a:prstGeom prst="roundRect">
            <a:avLst>
              <a:gd name="adj" fmla="val 4000"/>
            </a:avLst>
          </a:prstGeom>
          <a:solidFill>
            <a:srgbClr val="EF53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1143000" y="3008376"/>
            <a:ext cx="2926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18181B"/>
                </a:solidFill>
                <a:latin typeface="Cascadia Code"/>
              </a:rPr>
              <a:t>tool_bip_km_plot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6240" y="3008376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EF5350"/>
                </a:solidFill>
                <a:latin typeface="Segoe UI"/>
              </a:rPr>
              <a:t>KM Plot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7920" y="3035808"/>
            <a:ext cx="53035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Multi-study survival curves, survminer + patchwork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2960" y="3621024"/>
            <a:ext cx="10515600" cy="18288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ounded Rectangle 18"/>
          <p:cNvSpPr/>
          <p:nvPr/>
        </p:nvSpPr>
        <p:spPr>
          <a:xfrm>
            <a:off x="822960" y="3831335"/>
            <a:ext cx="164592" cy="164592"/>
          </a:xfrm>
          <a:prstGeom prst="roundRect">
            <a:avLst>
              <a:gd name="adj" fmla="val 4000"/>
            </a:avLst>
          </a:prstGeom>
          <a:solidFill>
            <a:srgbClr val="FFB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1143000" y="3712463"/>
            <a:ext cx="2926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18181B"/>
                </a:solidFill>
                <a:latin typeface="Cascadia Code"/>
              </a:rPr>
              <a:t>tool_bip_forestplot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06240" y="3712463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FFB300"/>
                </a:solidFill>
                <a:latin typeface="Segoe UI"/>
              </a:rPr>
              <a:t>Forest Plot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7920" y="3739896"/>
            <a:ext cx="53035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Subgroup HR visualization with forestploter package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2960" y="4325112"/>
            <a:ext cx="10515600" cy="18288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ounded Rectangle 23"/>
          <p:cNvSpPr/>
          <p:nvPr/>
        </p:nvSpPr>
        <p:spPr>
          <a:xfrm>
            <a:off x="822960" y="4535424"/>
            <a:ext cx="164592" cy="164592"/>
          </a:xfrm>
          <a:prstGeom prst="roundRect">
            <a:avLst>
              <a:gd name="adj" fmla="val 4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1143000" y="4416552"/>
            <a:ext cx="2926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18181B"/>
                </a:solidFill>
                <a:latin typeface="Cascadia Code"/>
              </a:rPr>
              <a:t>tool_bip_boxplot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6240" y="4416552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7C4DFF"/>
                </a:solidFill>
                <a:latin typeface="Segoe UI"/>
              </a:rPr>
              <a:t>Box Plot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17920" y="4443984"/>
            <a:ext cx="53035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Biomarker expression distribution analysis (ggplot2)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22960" y="5029200"/>
            <a:ext cx="10515600" cy="18288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ounded Rectangle 28"/>
          <p:cNvSpPr/>
          <p:nvPr/>
        </p:nvSpPr>
        <p:spPr>
          <a:xfrm>
            <a:off x="822960" y="5239512"/>
            <a:ext cx="164592" cy="164592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1143000" y="5120640"/>
            <a:ext cx="2926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18181B"/>
                </a:solidFill>
                <a:latin typeface="Cascadia Code"/>
              </a:rPr>
              <a:t>tool_bip_get_tableone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06240" y="5120640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009688"/>
                </a:solidFill>
                <a:latin typeface="Segoe UI"/>
              </a:rPr>
              <a:t>Baseline Table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17920" y="5148072"/>
            <a:ext cx="53035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Demographic &amp; baseline characteristics via rtables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22960" y="5733288"/>
            <a:ext cx="10515600" cy="18288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ounded Rectangle 33"/>
          <p:cNvSpPr/>
          <p:nvPr/>
        </p:nvSpPr>
        <p:spPr>
          <a:xfrm>
            <a:off x="822960" y="5943600"/>
            <a:ext cx="164592" cy="164592"/>
          </a:xfrm>
          <a:prstGeom prst="roundRect">
            <a:avLst>
              <a:gd name="adj" fmla="val 4000"/>
            </a:avLst>
          </a:prstGeom>
          <a:solidFill>
            <a:srgbClr val="E91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1143000" y="5824728"/>
            <a:ext cx="2926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18181B"/>
                </a:solidFill>
                <a:latin typeface="Cascadia Code"/>
              </a:rPr>
              <a:t>tool_generate_report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06240" y="5824728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E91E63"/>
                </a:solidFill>
                <a:latin typeface="Segoe UI"/>
              </a:rPr>
              <a:t>Report Gen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7920" y="5852160"/>
            <a:ext cx="53035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Independent AI agent → RMarkdown → HTML/PDF/DOCX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515600" y="5888736"/>
            <a:ext cx="731520" cy="292608"/>
          </a:xfrm>
          <a:prstGeom prst="roundRect">
            <a:avLst>
              <a:gd name="adj" fmla="val 50000"/>
            </a:avLst>
          </a:prstGeom>
          <a:solidFill>
            <a:srgbClr val="E91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10515600" y="5888736"/>
            <a:ext cx="731520" cy="292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000" b="1" i="0">
                <a:solidFill>
                  <a:srgbClr val="FFFFFF"/>
                </a:solidFill>
                <a:latin typeface="Segoe UI"/>
              </a:rPr>
              <a:t>NEW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CODE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The ellmer tool use pattern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8640" y="1554480"/>
            <a:ext cx="6217920" cy="4754880"/>
          </a:xfrm>
          <a:prstGeom prst="roundRect">
            <a:avLst>
              <a:gd name="adj" fmla="val 4000"/>
            </a:avLst>
          </a:prstGeom>
          <a:solidFill>
            <a:srgbClr val="1E1E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731520" y="1691639"/>
            <a:ext cx="5852159" cy="448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# Tool definition — ellmer package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tool_bip_km_plot &lt;- tool(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function(version, gene, endpoint) {</a:t>
            </a:r>
          </a:p>
          <a:p>
            <a:pPr>
              <a:spcAft>
                <a:spcPts val="100"/>
              </a:spcAft>
            </a:pPr>
            <a:endParaRPr sz="1100" b="0" i="0">
              <a:solidFill>
                <a:srgbClr val="CDD6F4"/>
              </a:solidFill>
              <a:latin typeface="Cascadia Code"/>
            </a:endParaRP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# 1. Multi-version support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versions &lt;- unlist(version)</a:t>
            </a:r>
          </a:p>
          <a:p>
            <a:pPr>
              <a:spcAft>
                <a:spcPts val="100"/>
              </a:spcAft>
            </a:pPr>
            <a:endParaRPr sz="1100" b="0" i="0">
              <a:solidFill>
                <a:srgbClr val="CDD6F4"/>
              </a:solidFill>
              <a:latin typeface="Cascadia Code"/>
            </a:endParaRP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# 2. Load clinical snapshot data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snap &lt;- qread(snap_path)</a:t>
            </a:r>
          </a:p>
          <a:p>
            <a:pPr>
              <a:spcAft>
                <a:spcPts val="100"/>
              </a:spcAft>
            </a:pPr>
            <a:endParaRPr sz="1100" b="0" i="0">
              <a:solidFill>
                <a:srgbClr val="CDD6F4"/>
              </a:solidFill>
              <a:latin typeface="Cascadia Code"/>
            </a:endParaRP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# 3. Core function (stable layer)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plot &lt;- bip_km_plot(snap, ...)</a:t>
            </a:r>
          </a:p>
          <a:p>
            <a:pPr>
              <a:spcAft>
                <a:spcPts val="100"/>
              </a:spcAft>
            </a:pPr>
            <a:endParaRPr sz="1100" b="0" i="0">
              <a:solidFill>
                <a:srgbClr val="CDD6F4"/>
              </a:solidFill>
              <a:latin typeface="Cascadia Code"/>
            </a:endParaRP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# 4. Return to LLM + Shiny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ContentToolResult(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value = list(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  plot_data = stats,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  plot = base64_image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),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extra = list(display = list(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  plot = ggplot_obj,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  button_id = id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  ))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  )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},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  name = "tool_bip_km_plot", ...</a:t>
            </a:r>
          </a:p>
          <a:p>
            <a:pPr>
              <a:spcAft>
                <a:spcPts val="100"/>
              </a:spcAft>
            </a:pPr>
            <a:r>
              <a:rPr sz="1100" b="0" i="0">
                <a:solidFill>
                  <a:srgbClr val="CDD6F4"/>
                </a:solidFill>
                <a:latin typeface="Cascadia Code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7132320" y="1554480"/>
            <a:ext cx="54864" cy="1051560"/>
          </a:xfrm>
          <a:prstGeom prst="rect">
            <a:avLst/>
          </a:prstGeom>
          <a:solidFill>
            <a:srgbClr val="3F51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ounded Rectangle 6"/>
          <p:cNvSpPr/>
          <p:nvPr/>
        </p:nvSpPr>
        <p:spPr>
          <a:xfrm>
            <a:off x="7187183" y="1554480"/>
            <a:ext cx="4425696" cy="105156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360920" y="1664207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3F51B5"/>
                </a:solidFill>
                <a:latin typeface="Segoe UI"/>
              </a:rPr>
              <a:t>Two-Layer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0920" y="2057400"/>
            <a:ext cx="4069080" cy="45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Core plotting functions stay stable.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Tool layer: validation, data loading,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multi-version, result packaging.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32320" y="2743200"/>
            <a:ext cx="54864" cy="105156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7187183" y="2743200"/>
            <a:ext cx="4425696" cy="105156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7360920" y="2852928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009688"/>
                </a:solidFill>
                <a:latin typeface="Segoe UI"/>
              </a:rPr>
              <a:t>Factory Closures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60920" y="3246120"/>
            <a:ext cx="4069080" cy="45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tool_xxx(con) or tool_xxx(chat, rv)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force() captures in closure scope.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32320" y="3931920"/>
            <a:ext cx="54864" cy="105156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ounded Rectangle 14"/>
          <p:cNvSpPr/>
          <p:nvPr/>
        </p:nvSpPr>
        <p:spPr>
          <a:xfrm>
            <a:off x="7187183" y="3931920"/>
            <a:ext cx="4425696" cy="105156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7360920" y="4041648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7C4DFF"/>
                </a:solidFill>
                <a:latin typeface="Segoe UI"/>
              </a:rPr>
              <a:t>ContentToolResult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60920" y="4434840"/>
            <a:ext cx="4069080" cy="45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value → data for LLM to analyze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extra$display → Shiny UI rendering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32320" y="5120640"/>
            <a:ext cx="54864" cy="1051560"/>
          </a:xfrm>
          <a:prstGeom prst="rect">
            <a:avLst/>
          </a:prstGeom>
          <a:solidFill>
            <a:srgbClr val="FFB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ounded Rectangle 18"/>
          <p:cNvSpPr/>
          <p:nvPr/>
        </p:nvSpPr>
        <p:spPr>
          <a:xfrm>
            <a:off x="7187183" y="5120640"/>
            <a:ext cx="4425696" cy="105156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7360920" y="5230368"/>
            <a:ext cx="40690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FFB300"/>
                </a:solidFill>
                <a:latin typeface="Segoe UI"/>
              </a:rPr>
              <a:t>Prompt Engineering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60920" y="5623560"/>
            <a:ext cx="4069080" cy="45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type_array() + description emphasis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ensures single-call multi-version.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12191695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 i="0">
                <a:solidFill>
                  <a:srgbClr val="7C4DFF"/>
                </a:solidFill>
                <a:latin typeface="Segoe UI"/>
              </a:rPr>
              <a:t>LIVE DEMO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" y="0"/>
            <a:ext cx="12191695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400" b="1" i="0" dirty="0">
                <a:solidFill>
                  <a:srgbClr val="FFFFFF"/>
                </a:solidFill>
                <a:latin typeface="Segoe UI"/>
              </a:rPr>
              <a:t>BIP Copilot in Action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71600" y="2743200"/>
            <a:ext cx="9418320" cy="3657600"/>
          </a:xfrm>
          <a:prstGeom prst="roundRect">
            <a:avLst>
              <a:gd name="adj" fmla="val 2000"/>
            </a:avLst>
          </a:prstGeom>
          <a:solidFill>
            <a:srgbClr val="252B8A"/>
          </a:solidFill>
          <a:ln w="25400">
            <a:solidFill>
              <a:srgbClr val="7C4D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0" y="3931920"/>
            <a:ext cx="12191695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7200" b="0" i="0" dirty="0">
                <a:solidFill>
                  <a:srgbClr val="7C4DFF"/>
                </a:solidFill>
                <a:latin typeface="Segoe UI"/>
              </a:rPr>
              <a:t>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846320"/>
            <a:ext cx="12191695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0" i="0">
                <a:solidFill>
                  <a:srgbClr val="78869E"/>
                </a:solidFill>
                <a:latin typeface="Segoe UI"/>
              </a:rPr>
              <a:t>Insert video here / Right-click → Insert Media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20640" y="5486400"/>
            <a:ext cx="2011680" cy="347472"/>
          </a:xfrm>
          <a:prstGeom prst="roundRect">
            <a:avLst>
              <a:gd name="adj" fmla="val 50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hlinkClick r:id="rId4"/>
          </p:cNvPr>
          <p:cNvSpPr txBox="1"/>
          <p:nvPr/>
        </p:nvSpPr>
        <p:spPr>
          <a:xfrm>
            <a:off x="5120640" y="5486400"/>
            <a:ext cx="2011680" cy="347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▶  Watch Demo Video</a:t>
            </a:r>
          </a:p>
        </p:txBody>
      </p:sp>
      <p:pic>
        <p:nvPicPr>
          <p:cNvPr id="9" name="BIP copilot 20260325_3x">
            <a:hlinkClick r:id="" action="ppaction://media"/>
            <a:extLst>
              <a:ext uri="{FF2B5EF4-FFF2-40B4-BE49-F238E27FC236}">
                <a16:creationId xmlns:a16="http://schemas.microsoft.com/office/drawing/2014/main" id="{7D88B063-4839-38D3-5EBA-4DD0FD7D9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190" y="1430370"/>
            <a:ext cx="11065620" cy="5427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46074-9221-3CDF-1422-20BB5399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C8C2A3-5807-F88F-1AB0-705AAEC54853}"/>
              </a:ext>
            </a:extLst>
          </p:cNvPr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83E10-69F1-AF97-D583-3B86FDA2F363}"/>
              </a:ext>
            </a:extLst>
          </p:cNvPr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SQL query results — structured data output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F457703-EB80-90E0-1ACE-C23CD035F930}"/>
              </a:ext>
            </a:extLst>
          </p:cNvPr>
          <p:cNvSpPr/>
          <p:nvPr/>
        </p:nvSpPr>
        <p:spPr>
          <a:xfrm>
            <a:off x="822960" y="1554480"/>
            <a:ext cx="10058400" cy="548640"/>
          </a:xfrm>
          <a:prstGeom prst="roundRect">
            <a:avLst>
              <a:gd name="adj" fmla="val 4000"/>
            </a:avLst>
          </a:prstGeom>
          <a:solidFill>
            <a:srgbClr val="E8EA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6DB05-40F0-C793-3C6B-91FAAD950845}"/>
              </a:ext>
            </a:extLst>
          </p:cNvPr>
          <p:cNvSpPr txBox="1"/>
          <p:nvPr/>
        </p:nvSpPr>
        <p:spPr>
          <a:xfrm>
            <a:off x="1005840" y="1600200"/>
            <a:ext cx="9601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 i="0">
                <a:solidFill>
                  <a:srgbClr val="3F51B5"/>
                </a:solidFill>
                <a:latin typeface="Segoe UI"/>
              </a:rPr>
              <a:t>&gt; "Show all results for PDL1-related biomarkers in s1"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8008B0-5DE6-19DB-5B4C-F747BFC2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2103120"/>
            <a:ext cx="9601200" cy="47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54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DEMO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Clinical KM survival analysis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2960" y="1554480"/>
            <a:ext cx="10058400" cy="548640"/>
          </a:xfrm>
          <a:prstGeom prst="roundRect">
            <a:avLst>
              <a:gd name="adj" fmla="val 4000"/>
            </a:avLst>
          </a:prstGeom>
          <a:solidFill>
            <a:srgbClr val="E8EA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05840" y="1600200"/>
            <a:ext cx="9601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 i="0">
                <a:solidFill>
                  <a:srgbClr val="3F51B5"/>
                </a:solidFill>
                <a:latin typeface="Segoe UI"/>
              </a:rPr>
              <a:t>&gt; "Is TMUT_LRP1B prognostic in s1 for PFS?"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03920" y="2377440"/>
            <a:ext cx="128016" cy="128016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8778240" y="2331720"/>
            <a:ext cx="301752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18181B"/>
                </a:solidFill>
                <a:latin typeface="Segoe UI"/>
              </a:rPr>
              <a:t>Multi-study comparison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03920" y="3017520"/>
            <a:ext cx="128016" cy="128016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778240" y="2971800"/>
            <a:ext cx="301752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18181B"/>
                </a:solidFill>
                <a:latin typeface="Segoe UI"/>
              </a:rPr>
              <a:t>Dual &amp; single arm curves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03920" y="3657600"/>
            <a:ext cx="128016" cy="128016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778240" y="3611880"/>
            <a:ext cx="301752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18181B"/>
                </a:solidFill>
                <a:latin typeface="Segoe UI"/>
              </a:rPr>
              <a:t>Risk table included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03920" y="4297679"/>
            <a:ext cx="128016" cy="128016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778240" y="4251959"/>
            <a:ext cx="301752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18181B"/>
                </a:solidFill>
                <a:latin typeface="Segoe UI"/>
              </a:rPr>
              <a:t>Log-rank p-value auto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03920" y="4937760"/>
            <a:ext cx="128016" cy="128016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778240" y="4892040"/>
            <a:ext cx="301752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18181B"/>
                </a:solidFill>
                <a:latin typeface="Segoe UI"/>
              </a:rPr>
              <a:t>Confidence interval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03920" y="5577840"/>
            <a:ext cx="128016" cy="128016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778240" y="5532120"/>
            <a:ext cx="301752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18181B"/>
                </a:solidFill>
                <a:latin typeface="Segoe UI"/>
              </a:rPr>
              <a:t>AI interpretation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31FFE5B-9384-C892-9C40-367C8119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9" y="2106506"/>
            <a:ext cx="7968877" cy="38963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37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1088B-BC50-D4F1-5A22-D4D35AAD1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740836-5DF3-7BA8-6038-E89C52276FC8}"/>
              </a:ext>
            </a:extLst>
          </p:cNvPr>
          <p:cNvSpPr txBox="1"/>
          <p:nvPr/>
        </p:nvSpPr>
        <p:spPr>
          <a:xfrm>
            <a:off x="0" y="557873"/>
            <a:ext cx="121916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5400" b="1" dirty="0">
                <a:solidFill>
                  <a:schemeClr val="bg1"/>
                </a:solidFill>
              </a:rPr>
              <a:t>disclaimer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2B6A72-C5C0-C748-313B-ADD0BF480BD5}"/>
              </a:ext>
            </a:extLst>
          </p:cNvPr>
          <p:cNvSpPr txBox="1"/>
          <p:nvPr/>
        </p:nvSpPr>
        <p:spPr>
          <a:xfrm>
            <a:off x="939799" y="1988740"/>
            <a:ext cx="1025313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The content, ideas, and conclusions presented herein are solely those of the authors and do not necessarily represent the views, policies, or official positions of </a:t>
            </a:r>
            <a:r>
              <a:rPr lang="en-US" altLang="zh-CN" sz="2000" dirty="0" err="1">
                <a:solidFill>
                  <a:schemeClr val="bg1"/>
                </a:solidFill>
              </a:rPr>
              <a:t>BeOne</a:t>
            </a:r>
            <a:r>
              <a:rPr lang="en-US" altLang="zh-CN" sz="2000" dirty="0">
                <a:solidFill>
                  <a:schemeClr val="bg1"/>
                </a:solidFill>
              </a:rPr>
              <a:t> Medicines. Although every effort has been made to ensure accuracy, </a:t>
            </a:r>
            <a:r>
              <a:rPr lang="en-US" altLang="zh-CN" sz="2000" dirty="0" err="1">
                <a:solidFill>
                  <a:schemeClr val="bg1"/>
                </a:solidFill>
              </a:rPr>
              <a:t>BeOne</a:t>
            </a:r>
            <a:r>
              <a:rPr lang="en-US" altLang="zh-CN" sz="2000" dirty="0">
                <a:solidFill>
                  <a:schemeClr val="bg1"/>
                </a:solidFill>
              </a:rPr>
              <a:t> Medicines assumes no responsibility for any statements, interpretations, or recommendations contained in this presentation. </a:t>
            </a: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en-US" altLang="zh-CN" sz="2000" dirty="0">
                <a:solidFill>
                  <a:schemeClr val="bg1"/>
                </a:solidFill>
              </a:rPr>
              <a:t>All data presented are simulated (dummy data) for demonstration purposes only and do not represent actual or real-world data. </a:t>
            </a: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en-US" altLang="zh-CN" sz="2000" dirty="0">
                <a:solidFill>
                  <a:schemeClr val="bg1"/>
                </a:solidFill>
              </a:rPr>
              <a:t>This material is intended for informational purposes only and should not be construed as official guidance from </a:t>
            </a:r>
            <a:r>
              <a:rPr lang="en-US" altLang="zh-CN" sz="2000" dirty="0" err="1">
                <a:solidFill>
                  <a:schemeClr val="bg1"/>
                </a:solidFill>
              </a:rPr>
              <a:t>BeOne</a:t>
            </a:r>
            <a:r>
              <a:rPr lang="en-US" altLang="zh-CN" sz="2000" dirty="0">
                <a:solidFill>
                  <a:schemeClr val="bg1"/>
                </a:solidFill>
              </a:rPr>
              <a:t> Medicines.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69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6989C-FB7B-173E-100E-9BBD3B22F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AF71A9-A755-CB3F-579D-D78CD7E94C2C}"/>
              </a:ext>
            </a:extLst>
          </p:cNvPr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2D977-7C71-4D02-2122-4538FBDAF384}"/>
              </a:ext>
            </a:extLst>
          </p:cNvPr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Forest plot — subgroup HR analysis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191CE7-F3DE-013F-1D4C-B07F551ACC67}"/>
              </a:ext>
            </a:extLst>
          </p:cNvPr>
          <p:cNvSpPr/>
          <p:nvPr/>
        </p:nvSpPr>
        <p:spPr>
          <a:xfrm>
            <a:off x="822960" y="1554480"/>
            <a:ext cx="10058400" cy="548640"/>
          </a:xfrm>
          <a:prstGeom prst="roundRect">
            <a:avLst>
              <a:gd name="adj" fmla="val 4000"/>
            </a:avLst>
          </a:prstGeom>
          <a:solidFill>
            <a:srgbClr val="E8EA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58478-44FC-D47F-F45E-344266CE8F77}"/>
              </a:ext>
            </a:extLst>
          </p:cNvPr>
          <p:cNvSpPr txBox="1"/>
          <p:nvPr/>
        </p:nvSpPr>
        <p:spPr>
          <a:xfrm>
            <a:off x="1005840" y="1600200"/>
            <a:ext cx="9601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 i="0">
                <a:solidFill>
                  <a:srgbClr val="3F51B5"/>
                </a:solidFill>
                <a:latin typeface="Segoe UI"/>
              </a:rPr>
              <a:t>&gt; "Draw forest plots for all PDL1-related biomarkers in OBJR endpoint"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AE5A9C4-69F9-91DB-323D-60BB5985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2103120"/>
            <a:ext cx="9601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9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2193B-F007-8618-7969-13DB61173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E00C0-C9EC-90EC-5CAC-952E8AFC1E0C}"/>
              </a:ext>
            </a:extLst>
          </p:cNvPr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8C39B-1610-5C91-3101-87D17D362869}"/>
              </a:ext>
            </a:extLst>
          </p:cNvPr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Box plot — biomarker expression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6C65E5-66F4-7F47-3B70-392B3A690F6B}"/>
              </a:ext>
            </a:extLst>
          </p:cNvPr>
          <p:cNvSpPr/>
          <p:nvPr/>
        </p:nvSpPr>
        <p:spPr>
          <a:xfrm>
            <a:off x="822960" y="1554480"/>
            <a:ext cx="10058400" cy="548640"/>
          </a:xfrm>
          <a:prstGeom prst="roundRect">
            <a:avLst>
              <a:gd name="adj" fmla="val 4000"/>
            </a:avLst>
          </a:prstGeom>
          <a:solidFill>
            <a:srgbClr val="E8EA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FBE87-03B7-0A19-5B0E-7087FF062F45}"/>
              </a:ext>
            </a:extLst>
          </p:cNvPr>
          <p:cNvSpPr txBox="1"/>
          <p:nvPr/>
        </p:nvSpPr>
        <p:spPr>
          <a:xfrm>
            <a:off x="1005840" y="1600200"/>
            <a:ext cx="9601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 i="0">
                <a:solidFill>
                  <a:srgbClr val="3F51B5"/>
                </a:solidFill>
                <a:latin typeface="Segoe UI"/>
              </a:rPr>
              <a:t>&gt; "Draw boxplot for PDL1_A01 in OBJR endpoint"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18F9F1-F43C-E768-B0F9-EDFA54C6B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94" y="2103120"/>
            <a:ext cx="883049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DEMO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Baseline table (TableOne)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2960" y="1554480"/>
            <a:ext cx="10058400" cy="548640"/>
          </a:xfrm>
          <a:prstGeom prst="roundRect">
            <a:avLst>
              <a:gd name="adj" fmla="val 4000"/>
            </a:avLst>
          </a:prstGeom>
          <a:solidFill>
            <a:srgbClr val="E8EA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05840" y="1600200"/>
            <a:ext cx="9601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 i="0">
                <a:solidFill>
                  <a:srgbClr val="3F51B5"/>
                </a:solidFill>
                <a:latin typeface="Segoe UI"/>
              </a:rPr>
              <a:t>&gt; "Calculate TableOne for s1"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8CAC85F-EE54-AA2A-D36C-10C6C8DE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2114394"/>
            <a:ext cx="8586651" cy="47436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DEMO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AI-generated report output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2960" y="1554480"/>
            <a:ext cx="10058400" cy="548640"/>
          </a:xfrm>
          <a:prstGeom prst="roundRect">
            <a:avLst>
              <a:gd name="adj" fmla="val 4000"/>
            </a:avLst>
          </a:prstGeom>
          <a:solidFill>
            <a:srgbClr val="E8EA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05840" y="1600200"/>
            <a:ext cx="9601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 i="0">
                <a:solidFill>
                  <a:srgbClr val="3F51B5"/>
                </a:solidFill>
                <a:latin typeface="Segoe UI"/>
              </a:rPr>
              <a:t>&gt; "Generate a biomarker analysis report for s1"</a:t>
            </a:r>
          </a:p>
        </p:txBody>
      </p:sp>
      <p:pic>
        <p:nvPicPr>
          <p:cNvPr id="6" name="Picture 5" descr="report_data_mask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03120"/>
            <a:ext cx="11247120" cy="47548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NEW FEATURE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AI report generation — full pipeline</a:t>
            </a:r>
          </a:p>
        </p:txBody>
      </p:sp>
      <p:pic>
        <p:nvPicPr>
          <p:cNvPr id="4" name="Picture 3" descr="report_pipeline_draw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54480"/>
            <a:ext cx="1161288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960" y="6309360"/>
            <a:ext cx="10058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Graceful degradation: if render() fails → .Rmd file still returned for manual knitting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0" y="73152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1" i="0">
                <a:solidFill>
                  <a:srgbClr val="7C4DFF"/>
                </a:solidFill>
                <a:latin typeface="Segoe UI"/>
              </a:rPr>
              <a:t>DEVELOPMENT WORKFLOW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7280" y="1188720"/>
            <a:ext cx="9144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4400" b="1" i="0">
                <a:solidFill>
                  <a:srgbClr val="FFFFFF"/>
                </a:solidFill>
                <a:latin typeface="Segoe UI"/>
              </a:rPr>
              <a:t>Building BIP Copilot
with Claude Code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280" y="2743200"/>
            <a:ext cx="7315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0" i="0">
                <a:solidFill>
                  <a:srgbClr val="B0BEC5"/>
                </a:solidFill>
                <a:latin typeface="Segoe UI"/>
              </a:rPr>
              <a:t>Anthropic's agentic coding CLI — understands your codebase,
plans before coding, implements autonomously.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97280" y="3840480"/>
            <a:ext cx="3108960" cy="1828800"/>
          </a:xfrm>
          <a:prstGeom prst="roundRect">
            <a:avLst>
              <a:gd name="adj" fmla="val 4000"/>
            </a:avLst>
          </a:prstGeom>
          <a:solidFill>
            <a:srgbClr val="252B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1097280" y="3840480"/>
            <a:ext cx="3108960" cy="54864"/>
          </a:xfrm>
          <a:prstGeom prst="roundRect">
            <a:avLst>
              <a:gd name="adj" fmla="val 4000"/>
            </a:avLst>
          </a:prstGeom>
          <a:solidFill>
            <a:srgbClr val="42A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325880" y="406908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>
                <a:solidFill>
                  <a:srgbClr val="FFFFFF"/>
                </a:solidFill>
                <a:latin typeface="Segoe UI"/>
              </a:rPr>
              <a:t>Understands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5880" y="4526280"/>
            <a:ext cx="27432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B0BEC5"/>
                </a:solidFill>
                <a:latin typeface="Segoe UI"/>
              </a:rPr>
              <a:t>Reads entire codebase, package
APIs, R7 class structures,
existing conventions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0" y="3840480"/>
            <a:ext cx="3108960" cy="1828800"/>
          </a:xfrm>
          <a:prstGeom prst="roundRect">
            <a:avLst>
              <a:gd name="adj" fmla="val 4000"/>
            </a:avLst>
          </a:prstGeom>
          <a:solidFill>
            <a:srgbClr val="252B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ounded Rectangle 9"/>
          <p:cNvSpPr/>
          <p:nvPr/>
        </p:nvSpPr>
        <p:spPr>
          <a:xfrm>
            <a:off x="4572000" y="3840480"/>
            <a:ext cx="3108960" cy="54864"/>
          </a:xfrm>
          <a:prstGeom prst="roundRect">
            <a:avLst>
              <a:gd name="adj" fmla="val 4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800600" y="406908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>
                <a:solidFill>
                  <a:srgbClr val="FFFFFF"/>
                </a:solidFill>
                <a:latin typeface="Segoe UI"/>
              </a:rPr>
              <a:t>Plans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4526280"/>
            <a:ext cx="27432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B0BEC5"/>
                </a:solidFill>
                <a:latin typeface="Segoe UI"/>
              </a:rPr>
              <a:t>Designs architecture in plan mode
for user approval before
writing a single line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46719" y="3840480"/>
            <a:ext cx="3108960" cy="1828800"/>
          </a:xfrm>
          <a:prstGeom prst="roundRect">
            <a:avLst>
              <a:gd name="adj" fmla="val 4000"/>
            </a:avLst>
          </a:prstGeom>
          <a:solidFill>
            <a:srgbClr val="252B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ounded Rectangle 13"/>
          <p:cNvSpPr/>
          <p:nvPr/>
        </p:nvSpPr>
        <p:spPr>
          <a:xfrm>
            <a:off x="8046719" y="3840480"/>
            <a:ext cx="3108960" cy="54864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8275319" y="406908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>
                <a:solidFill>
                  <a:srgbClr val="FFFFFF"/>
                </a:solidFill>
                <a:latin typeface="Segoe UI"/>
              </a:rPr>
              <a:t>Implements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5319" y="4526280"/>
            <a:ext cx="27432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B0BEC5"/>
                </a:solidFill>
                <a:latin typeface="Segoe UI"/>
              </a:rPr>
              <a:t>Creates files, edits multi-file,
runs syntax checks, updates
docs — all autonomously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CLAUDE CODE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From idea to production in one session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0" i="0">
                <a:solidFill>
                  <a:srgbClr val="52555C"/>
                </a:solidFill>
                <a:latin typeface="Segoe UI"/>
              </a:rPr>
              <a:t>Real example: building tool_generate_report.R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2960" y="2103120"/>
            <a:ext cx="457200" cy="457200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822960" y="2121408"/>
            <a:ext cx="45720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 i="0">
                <a:solidFill>
                  <a:srgbClr val="FFFFFF"/>
                </a:solidFill>
                <a:latin typeface="Segoe UI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4128" y="2578608"/>
            <a:ext cx="54864" cy="393192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463040" y="2103120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700" b="1" i="0">
                <a:solidFill>
                  <a:srgbClr val="3F51B5"/>
                </a:solidFill>
                <a:latin typeface="Segoe UI"/>
              </a:rPr>
              <a:t>Describe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4720" y="2121408"/>
            <a:ext cx="38404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User explains requirement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2960" y="2971800"/>
            <a:ext cx="457200" cy="457200"/>
          </a:xfrm>
          <a:prstGeom prst="roundRect">
            <a:avLst>
              <a:gd name="adj" fmla="val 4000"/>
            </a:avLst>
          </a:prstGeom>
          <a:solidFill>
            <a:srgbClr val="42A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822960" y="2990088"/>
            <a:ext cx="45720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 i="0">
                <a:solidFill>
                  <a:srgbClr val="FFFFFF"/>
                </a:solidFill>
                <a:latin typeface="Segoe UI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4128" y="3447288"/>
            <a:ext cx="54864" cy="393192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463040" y="2971800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700" b="1" i="0">
                <a:solidFill>
                  <a:srgbClr val="42A5F5"/>
                </a:solidFill>
                <a:latin typeface="Segoe UI"/>
              </a:rPr>
              <a:t>Explore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74720" y="2990088"/>
            <a:ext cx="38404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Reads app.R, global.R, ellmer API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2960" y="3840479"/>
            <a:ext cx="457200" cy="457200"/>
          </a:xfrm>
          <a:prstGeom prst="roundRect">
            <a:avLst>
              <a:gd name="adj" fmla="val 4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22960" y="3858767"/>
            <a:ext cx="45720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 i="0">
                <a:solidFill>
                  <a:srgbClr val="FFFFFF"/>
                </a:solidFill>
                <a:latin typeface="Segoe UI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4128" y="4315967"/>
            <a:ext cx="54864" cy="393192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1463040" y="3840479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700" b="1" i="0">
                <a:solidFill>
                  <a:srgbClr val="7C4DFF"/>
                </a:solidFill>
                <a:latin typeface="Segoe UI"/>
              </a:rPr>
              <a:t>Plan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74720" y="3858767"/>
            <a:ext cx="38404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Designs 4 functions, factory pattern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" y="4709159"/>
            <a:ext cx="457200" cy="457200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22960" y="4727447"/>
            <a:ext cx="45720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 i="0">
                <a:solidFill>
                  <a:srgbClr val="FFFFFF"/>
                </a:solidFill>
                <a:latin typeface="Segoe UI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24128" y="5184648"/>
            <a:ext cx="54864" cy="393192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63040" y="4709159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700" b="1" i="0">
                <a:solidFill>
                  <a:srgbClr val="009688"/>
                </a:solidFill>
                <a:latin typeface="Segoe UI"/>
              </a:rPr>
              <a:t>Implement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720" y="4727447"/>
            <a:ext cx="38404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Creates tool_generate_report.R (375 lines)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22960" y="5577840"/>
            <a:ext cx="457200" cy="457200"/>
          </a:xfrm>
          <a:prstGeom prst="roundRect">
            <a:avLst>
              <a:gd name="adj" fmla="val 4000"/>
            </a:avLst>
          </a:prstGeom>
          <a:solidFill>
            <a:srgbClr val="FFB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822960" y="5596127"/>
            <a:ext cx="45720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1" i="0">
                <a:solidFill>
                  <a:srgbClr val="FFFFFF"/>
                </a:solidFill>
                <a:latin typeface="Segoe UI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3040" y="5577840"/>
            <a:ext cx="18288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700" b="1" i="0">
                <a:solidFill>
                  <a:srgbClr val="FFB300"/>
                </a:solidFill>
                <a:latin typeface="Segoe UI"/>
              </a:rPr>
              <a:t>Document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74720" y="5596127"/>
            <a:ext cx="38404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0" i="0">
                <a:solidFill>
                  <a:srgbClr val="52555C"/>
                </a:solidFill>
                <a:latin typeface="Segoe UI"/>
              </a:rPr>
              <a:t>Updates CLAUDE.md + global.R + app.R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89520" y="2103120"/>
            <a:ext cx="3840480" cy="274320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7589520" y="2103120"/>
            <a:ext cx="54864" cy="27432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7818120" y="2194560"/>
            <a:ext cx="34747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009688"/>
                </a:solidFill>
                <a:latin typeface="Segoe UI"/>
              </a:rPr>
              <a:t>OUTPUT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18120" y="2651760"/>
            <a:ext cx="109728" cy="274320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8092440" y="2651760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009688"/>
                </a:solidFill>
                <a:latin typeface="Segoe UI"/>
              </a:rPr>
              <a:t>1 new file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92440" y="2852928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tool_generate_report.R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818120" y="3154680"/>
            <a:ext cx="109728" cy="274320"/>
          </a:xfrm>
          <a:prstGeom prst="roundRect">
            <a:avLst>
              <a:gd name="adj" fmla="val 4000"/>
            </a:avLst>
          </a:prstGeom>
          <a:solidFill>
            <a:srgbClr val="42A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8092440" y="3154680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42A5F5"/>
                </a:solidFill>
                <a:latin typeface="Segoe UI"/>
              </a:rPr>
              <a:t>2 files edited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92440" y="3355848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global.R + app.R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18120" y="3657600"/>
            <a:ext cx="109728" cy="274320"/>
          </a:xfrm>
          <a:prstGeom prst="roundRect">
            <a:avLst>
              <a:gd name="adj" fmla="val 4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8092440" y="3657600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7C4DFF"/>
                </a:solidFill>
                <a:latin typeface="Segoe UI"/>
              </a:rPr>
              <a:t>1 doc updated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92440" y="3858768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CLAUDE.md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818120" y="4160520"/>
            <a:ext cx="109728" cy="274320"/>
          </a:xfrm>
          <a:prstGeom prst="roundRect">
            <a:avLst>
              <a:gd name="adj" fmla="val 4000"/>
            </a:avLst>
          </a:prstGeom>
          <a:solidFill>
            <a:srgbClr val="FFB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8092440" y="4160520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FFB300"/>
                </a:solidFill>
                <a:latin typeface="Segoe UI"/>
              </a:rPr>
              <a:t>0 bugs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92440" y="4361688"/>
            <a:ext cx="320040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Syntax-checked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22960" y="5852160"/>
            <a:ext cx="10515600" cy="457200"/>
          </a:xfrm>
          <a:prstGeom prst="roundRect">
            <a:avLst>
              <a:gd name="adj" fmla="val 4000"/>
            </a:avLst>
          </a:prstGeom>
          <a:solidFill>
            <a:srgbClr val="E8EA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TextBox 44"/>
          <p:cNvSpPr txBox="1"/>
          <p:nvPr/>
        </p:nvSpPr>
        <p:spPr>
          <a:xfrm>
            <a:off x="822960" y="5870448"/>
            <a:ext cx="1051560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0" i="0">
                <a:solidFill>
                  <a:srgbClr val="52555C"/>
                </a:solidFill>
                <a:latin typeface="Segoe UI"/>
              </a:rPr>
              <a:t>1 conversation  ·  3 files  ·  ~400 lines  ·  0 manual debugging  ·  AI builds the AI tools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CLAUDE CODE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>
                <a:solidFill>
                  <a:srgbClr val="18181B"/>
                </a:solidFill>
                <a:latin typeface="Segoe UI"/>
              </a:rPr>
              <a:t>Claude Code in RStudio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50000"/>
            <a:ext cx="109728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0">
                <a:solidFill>
                  <a:srgbClr val="52555C"/>
                </a:solidFill>
                <a:latin typeface="Segoe UI"/>
              </a:rPr>
              <a:t>Anthropic's agentic coding CLI running directly in RStudio's Terminal tab</a:t>
            </a:r>
          </a:p>
        </p:txBody>
      </p: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1800000"/>
            <a:ext cx="8500000" cy="24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2960" y="4500000"/>
            <a:ext cx="54864" cy="180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ounded Rectangle 6"/>
          <p:cNvSpPr/>
          <p:nvPr/>
        </p:nvSpPr>
        <p:spPr>
          <a:xfrm>
            <a:off x="877824" y="4500000"/>
            <a:ext cx="3445136" cy="18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051560" y="4800000"/>
            <a:ext cx="31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1">
                <a:solidFill>
                  <a:srgbClr val="42A5F5"/>
                </a:solidFill>
                <a:latin typeface="Segoe UI"/>
              </a:rPr>
              <a:t>Claude Code v2.1.83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1560" y="5100000"/>
            <a:ext cx="310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Powered by databricks-claude-opus-4-6, running in the BIP Copilot project directory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22960" y="4500000"/>
            <a:ext cx="54864" cy="180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4577824" y="4500000"/>
            <a:ext cx="3445136" cy="18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51560" y="4800000"/>
            <a:ext cx="31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1">
                <a:solidFill>
                  <a:srgbClr val="7C4DFF"/>
                </a:solidFill>
                <a:latin typeface="Segoe UI"/>
              </a:rPr>
              <a:t>RStudio Integration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51560" y="5100000"/>
            <a:ext cx="310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Runs in RStudio's Terminal tab — read, plan, and implement within the same 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2960" y="4500000"/>
            <a:ext cx="54864" cy="18000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ounded Rectangle 14"/>
          <p:cNvSpPr/>
          <p:nvPr/>
        </p:nvSpPr>
        <p:spPr>
          <a:xfrm>
            <a:off x="8277824" y="4500000"/>
            <a:ext cx="3445136" cy="18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451560" y="4800000"/>
            <a:ext cx="31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300" b="1">
                <a:solidFill>
                  <a:srgbClr val="009688"/>
                </a:solidFill>
                <a:latin typeface="Segoe UI"/>
              </a:rPr>
              <a:t>Bypass Permissions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51560" y="5100000"/>
            <a:ext cx="310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Dangerously skip permissions mode for autonomous operation during development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10972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CLAUDE CODE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>
                <a:solidFill>
                  <a:srgbClr val="18181B"/>
                </a:solidFill>
                <a:latin typeface="Segoe UI"/>
              </a:rPr>
              <a:t>Real session — building tool_generate_report.R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00000"/>
            <a:ext cx="35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3F51B5"/>
                </a:solidFill>
                <a:latin typeface="Segoe UI"/>
              </a:rPr>
              <a:t>What happened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" y="1900000"/>
            <a:ext cx="54864" cy="75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877824" y="1900000"/>
            <a:ext cx="3445136" cy="7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22960" y="1980000"/>
            <a:ext cx="315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42A5F5"/>
                </a:solidFill>
                <a:latin typeface="Segoe UI"/>
              </a:rPr>
              <a:t>Step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2960" y="2220000"/>
            <a:ext cx="3150000" cy="4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52555C"/>
                </a:solidFill>
                <a:latin typeface="Segoe UI"/>
              </a:rPr>
              <a:t>Claude reads app.R, global.R, and ellmer API docs</a:t>
            </a:r>
          </a:p>
        </p:txBody>
      </p:sp>
      <p:sp>
        <p:nvSpPr>
          <p:cNvPr id="9" name="Rectangle 8"/>
          <p:cNvSpPr/>
          <p:nvPr/>
        </p:nvSpPr>
        <p:spPr>
          <a:xfrm>
            <a:off x="822960" y="2800000"/>
            <a:ext cx="54864" cy="75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ounded Rectangle 9"/>
          <p:cNvSpPr/>
          <p:nvPr/>
        </p:nvSpPr>
        <p:spPr>
          <a:xfrm>
            <a:off x="877824" y="2800000"/>
            <a:ext cx="3445136" cy="7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022960" y="2880000"/>
            <a:ext cx="315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7C4DFF"/>
                </a:solidFill>
                <a:latin typeface="Segoe UI"/>
              </a:rPr>
              <a:t>Step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2960" y="3120000"/>
            <a:ext cx="3150000" cy="4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52555C"/>
                </a:solidFill>
                <a:latin typeface="Segoe UI"/>
              </a:rPr>
              <a:t>Designs 4 functions with factory closure pattern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2960" y="3700000"/>
            <a:ext cx="54864" cy="75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ounded Rectangle 13"/>
          <p:cNvSpPr/>
          <p:nvPr/>
        </p:nvSpPr>
        <p:spPr>
          <a:xfrm>
            <a:off x="877824" y="3700000"/>
            <a:ext cx="3445136" cy="7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1022960" y="3780000"/>
            <a:ext cx="315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42A5F5"/>
                </a:solidFill>
                <a:latin typeface="Segoe UI"/>
              </a:rPr>
              <a:t>Step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2960" y="4020000"/>
            <a:ext cx="3150000" cy="4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52555C"/>
                </a:solidFill>
                <a:latin typeface="Segoe UI"/>
              </a:rPr>
              <a:t>Creates 375-line new file: tool_generate_report.R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" y="4600000"/>
            <a:ext cx="54864" cy="75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ounded Rectangle 17"/>
          <p:cNvSpPr/>
          <p:nvPr/>
        </p:nvSpPr>
        <p:spPr>
          <a:xfrm>
            <a:off x="877824" y="4600000"/>
            <a:ext cx="3445136" cy="7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1022960" y="4680000"/>
            <a:ext cx="315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7C4DFF"/>
                </a:solidFill>
                <a:latin typeface="Segoe UI"/>
              </a:rPr>
              <a:t>Step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2960" y="4920000"/>
            <a:ext cx="3150000" cy="4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52555C"/>
                </a:solidFill>
                <a:latin typeface="Segoe UI"/>
              </a:rPr>
              <a:t>Updates global.R + app.R to wire in the new tool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" y="5700000"/>
            <a:ext cx="35000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1 conversation · 0 bugs</a:t>
            </a:r>
          </a:p>
        </p:txBody>
      </p:sp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960" y="1400000"/>
            <a:ext cx="7468735" cy="41492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FUTURE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Future — from Copilot to Agent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100584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0" i="0">
                <a:solidFill>
                  <a:srgbClr val="52555C"/>
                </a:solidFill>
                <a:latin typeface="Segoe UI"/>
              </a:rPr>
              <a:t>BIP Copilot is the foundation. Claude Agent SDK and multi-agent systems are the next frontier.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" y="2286000"/>
            <a:ext cx="54864" cy="18288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877824" y="2286000"/>
            <a:ext cx="5157216" cy="182880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51560" y="2395728"/>
            <a:ext cx="4800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 i="0">
                <a:solidFill>
                  <a:srgbClr val="7C4DFF"/>
                </a:solidFill>
                <a:latin typeface="Segoe UI"/>
              </a:rPr>
              <a:t>Claude Agent SDK Extension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1560" y="2788920"/>
            <a:ext cx="4800600" cy="12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Custom agents for specialized clinical workflows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Multi-agent orchestration: data → analysis → report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MCP (Model Context Protocol) for tool interop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Agent-to-agent delegation for complex queries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400800" y="2286000"/>
            <a:ext cx="54864" cy="1828800"/>
          </a:xfrm>
          <a:prstGeom prst="rect">
            <a:avLst/>
          </a:prstGeom>
          <a:solidFill>
            <a:srgbClr val="3F51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ounded Rectangle 9"/>
          <p:cNvSpPr/>
          <p:nvPr/>
        </p:nvSpPr>
        <p:spPr>
          <a:xfrm>
            <a:off x="6455664" y="2286000"/>
            <a:ext cx="5157216" cy="182880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629400" y="2395728"/>
            <a:ext cx="4800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 i="0">
                <a:solidFill>
                  <a:srgbClr val="3F51B5"/>
                </a:solidFill>
                <a:latin typeface="Segoe UI"/>
              </a:rPr>
              <a:t>Current: Single-Agent Architecture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2788920"/>
            <a:ext cx="4800600" cy="12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1 LLM + 7 tools via ellmer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tool_generate_report: independent AI instance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Proven pattern for clinical biomarker analysis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Foundation for multi-agent evolution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9320" y="2926080"/>
            <a:ext cx="457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800" b="1" i="0">
                <a:solidFill>
                  <a:srgbClr val="009688"/>
                </a:solidFill>
                <a:latin typeface="Segoe UI"/>
              </a:rPr>
              <a:t>→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960" y="4480560"/>
            <a:ext cx="10058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>
                <a:solidFill>
                  <a:srgbClr val="18181B"/>
                </a:solidFill>
                <a:latin typeface="Segoe UI"/>
              </a:rPr>
              <a:t>Roadmap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960" y="4846320"/>
            <a:ext cx="27432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3F51B5"/>
                </a:solidFill>
                <a:latin typeface="Segoe UI"/>
              </a:rPr>
              <a:t>Short-term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2960" y="5166360"/>
            <a:ext cx="109728" cy="109728"/>
          </a:xfrm>
          <a:prstGeom prst="roundRect">
            <a:avLst>
              <a:gd name="adj" fmla="val 4000"/>
            </a:avLst>
          </a:prstGeom>
          <a:solidFill>
            <a:srgbClr val="42A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051560" y="5074920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42A5F5"/>
                </a:solidFill>
                <a:latin typeface="Segoe UI"/>
              </a:rPr>
              <a:t>BioMedGPT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1560" y="5321808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Domain-specific LLM for biomarker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89120" y="5166360"/>
            <a:ext cx="109728" cy="109728"/>
          </a:xfrm>
          <a:prstGeom prst="roundRect">
            <a:avLst>
              <a:gd name="adj" fmla="val 4000"/>
            </a:avLst>
          </a:prstGeom>
          <a:solidFill>
            <a:srgbClr val="EF53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4617720" y="5074920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EF5350"/>
                </a:solidFill>
                <a:latin typeface="Segoe UI"/>
              </a:rPr>
              <a:t>More Plots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17720" y="5321808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Waterfall, swimmer, volcano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55279" y="5166360"/>
            <a:ext cx="109728" cy="109728"/>
          </a:xfrm>
          <a:prstGeom prst="roundRect">
            <a:avLst>
              <a:gd name="adj" fmla="val 4000"/>
            </a:avLst>
          </a:prstGeom>
          <a:solidFill>
            <a:srgbClr val="FFB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8183879" y="5074920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FFB300"/>
                </a:solidFill>
                <a:latin typeface="Segoe UI"/>
              </a:rPr>
              <a:t>RWE Pipeline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83879" y="5321808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Real-world evidence support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2960" y="5623560"/>
            <a:ext cx="27432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7C4DFF"/>
                </a:solidFill>
                <a:latin typeface="Segoe UI"/>
              </a:rPr>
              <a:t>Long-term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22960" y="5943600"/>
            <a:ext cx="109728" cy="109728"/>
          </a:xfrm>
          <a:prstGeom prst="roundRect">
            <a:avLst>
              <a:gd name="adj" fmla="val 4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1051560" y="5852160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7C4DFF"/>
                </a:solidFill>
                <a:latin typeface="Segoe UI"/>
              </a:rPr>
              <a:t>Multi-Language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1560" y="6099048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R / Python / Julia engine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389120" y="5943600"/>
            <a:ext cx="109728" cy="109728"/>
          </a:xfrm>
          <a:prstGeom prst="roundRect">
            <a:avLst>
              <a:gd name="adj" fmla="val 4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4617720" y="5852160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009688"/>
                </a:solidFill>
                <a:latin typeface="Segoe UI"/>
              </a:rPr>
              <a:t>Federated Learning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17720" y="6099048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Multi-center collaboration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955279" y="5943600"/>
            <a:ext cx="109728" cy="109728"/>
          </a:xfrm>
          <a:prstGeom prst="roundRect">
            <a:avLst>
              <a:gd name="adj" fmla="val 4000"/>
            </a:avLst>
          </a:prstGeom>
          <a:solidFill>
            <a:srgbClr val="E91E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8183879" y="5852160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 i="0">
                <a:solidFill>
                  <a:srgbClr val="E91E63"/>
                </a:solidFill>
                <a:latin typeface="Segoe UI"/>
              </a:rPr>
              <a:t>Reg. Submission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83879" y="6099048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 i="0">
                <a:solidFill>
                  <a:srgbClr val="52555C"/>
                </a:solidFill>
                <a:latin typeface="Segoe UI"/>
              </a:rPr>
              <a:t>Automated submission docs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_version_archit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548640"/>
            <a:ext cx="4572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03520"/>
            <a:ext cx="12191695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 i="0">
                <a:solidFill>
                  <a:srgbClr val="FFFFFF"/>
                </a:solidFill>
                <a:latin typeface="Segoe UI"/>
              </a:rPr>
              <a:t>AI-Powered Clinical Biomarker Analysis Platform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852160"/>
            <a:ext cx="12191695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 i="0">
                <a:solidFill>
                  <a:srgbClr val="B0BEC5"/>
                </a:solidFill>
                <a:latin typeface="Segoe UI"/>
              </a:rPr>
              <a:t>Natural Language  ·  Real-time Visualization  ·  Automated Reports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CONCLUSION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Key takeaways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2960" y="1554480"/>
            <a:ext cx="73152" cy="347472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97280" y="1572768"/>
            <a:ext cx="105156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18181B"/>
                </a:solidFill>
                <a:latin typeface="Segoe UI"/>
              </a:rPr>
              <a:t>BIP Copilot transforms how R&amp;D teams access biomarker insights — no code needed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2960" y="2148840"/>
            <a:ext cx="73152" cy="347472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97280" y="2167128"/>
            <a:ext cx="105156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18181B"/>
                </a:solidFill>
                <a:latin typeface="Segoe UI"/>
              </a:rPr>
              <a:t>CSR scripts → Shiny app → AI Copilot reflects a maturing service model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22960" y="2743200"/>
            <a:ext cx="73152" cy="347472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97280" y="2761488"/>
            <a:ext cx="105156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18181B"/>
                </a:solidFill>
                <a:latin typeface="Segoe UI"/>
              </a:rPr>
              <a:t>Pre-computed analysis coexists with flexible real-time AI exploration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2960" y="3337560"/>
            <a:ext cx="73152" cy="347472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097280" y="3355848"/>
            <a:ext cx="105156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18181B"/>
                </a:solidFill>
                <a:latin typeface="Segoe UI"/>
              </a:rPr>
              <a:t>Domain expertise encoded in prompts, RAG context, and validated tools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22960" y="3931920"/>
            <a:ext cx="73152" cy="347472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097280" y="3950207"/>
            <a:ext cx="105156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18181B"/>
                </a:solidFill>
                <a:latin typeface="Segoe UI"/>
              </a:rPr>
              <a:t>Claude Code accelerates the platform — AI building AI tools for research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2960" y="4526280"/>
            <a:ext cx="73152" cy="347472"/>
          </a:xfrm>
          <a:prstGeom prst="roundRect">
            <a:avLst>
              <a:gd name="adj" fmla="val 4000"/>
            </a:avLst>
          </a:prstGeom>
          <a:solidFill>
            <a:srgbClr val="3F51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1097280" y="4544568"/>
            <a:ext cx="105156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0" i="0">
                <a:solidFill>
                  <a:srgbClr val="18181B"/>
                </a:solidFill>
                <a:latin typeface="Segoe UI"/>
              </a:rPr>
              <a:t>Claude Agent SDK: from single-agent Copilot to multi-agent platform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2960" y="5212080"/>
            <a:ext cx="10515600" cy="18288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371600" y="539496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200" b="1" i="0">
                <a:solidFill>
                  <a:srgbClr val="3F51B5"/>
                </a:solidFill>
                <a:latin typeface="Segoe UI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594360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300" b="0" i="0">
                <a:solidFill>
                  <a:srgbClr val="52555C"/>
                </a:solidFill>
                <a:latin typeface="Segoe UI"/>
              </a:rPr>
              <a:t>Clinical
Analysis Tools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539496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200" b="1" i="0">
                <a:solidFill>
                  <a:srgbClr val="3F51B5"/>
                </a:solidFill>
                <a:latin typeface="Segoe UI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14800" y="594360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300" b="0" i="0">
                <a:solidFill>
                  <a:srgbClr val="52555C"/>
                </a:solidFill>
                <a:latin typeface="Segoe UI"/>
              </a:rPr>
              <a:t>Output Formats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539496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200" b="1" i="0">
                <a:solidFill>
                  <a:srgbClr val="3F51B5"/>
                </a:solidFill>
                <a:latin typeface="Segoe UI"/>
              </a:rPr>
              <a:t>&lt;30s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0" y="594360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300" b="0" i="0">
                <a:solidFill>
                  <a:srgbClr val="52555C"/>
                </a:solidFill>
                <a:latin typeface="Segoe UI"/>
              </a:rPr>
              <a:t>Query → Plot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01200" y="539496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200" b="1" i="0">
                <a:solidFill>
                  <a:srgbClr val="3F51B5"/>
                </a:solidFill>
                <a:latin typeface="Segoe UI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01200" y="5943600"/>
            <a:ext cx="18288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300" b="0" i="0">
                <a:solidFill>
                  <a:srgbClr val="52555C"/>
                </a:solidFill>
                <a:latin typeface="Segoe UI"/>
              </a:rPr>
              <a:t>Lines of Code
for End Users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11680"/>
            <a:ext cx="12191695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5200" b="1" i="0">
                <a:solidFill>
                  <a:srgbClr val="FFFFFF"/>
                </a:solidFill>
                <a:latin typeface="Segoe UI"/>
              </a:rPr>
              <a:t>Thank you.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7600" y="3291840"/>
            <a:ext cx="4876495" cy="18288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0" y="3657600"/>
            <a:ext cx="12191695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800" b="0" i="0">
                <a:solidFill>
                  <a:srgbClr val="B0BEC5"/>
                </a:solidFill>
                <a:latin typeface="Segoe UI"/>
              </a:rPr>
              <a:t>Kaiping Yang  ·  kaiping.yang@beonemed.com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297680"/>
            <a:ext cx="12191695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 i="0">
                <a:solidFill>
                  <a:srgbClr val="78869E"/>
                </a:solidFill>
                <a:latin typeface="Segoe UI"/>
              </a:rPr>
              <a:t>BeOne, Wuhan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0400" y="5029200"/>
            <a:ext cx="1371600" cy="320040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200400" y="5029200"/>
            <a:ext cx="1371600" cy="320040"/>
          </a:xfrm>
          <a:prstGeom prst="rect">
            <a:avLst/>
          </a:prstGeom>
          <a:solidFill>
            <a:srgbClr val="7C4DFF"/>
          </a:solidFill>
        </p:spPr>
        <p:txBody>
          <a:bodyPr wrap="square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R Shiny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46320" y="5029200"/>
            <a:ext cx="1371600" cy="320040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846320" y="5029200"/>
            <a:ext cx="1371600" cy="320040"/>
          </a:xfrm>
          <a:prstGeom prst="rect">
            <a:avLst/>
          </a:prstGeom>
          <a:solidFill>
            <a:srgbClr val="7C4DFF"/>
          </a:solidFill>
        </p:spPr>
        <p:txBody>
          <a:bodyPr wrap="square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ellmer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2240" y="5029200"/>
            <a:ext cx="1371600" cy="320040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492240" y="5029200"/>
            <a:ext cx="1371600" cy="320040"/>
          </a:xfrm>
          <a:prstGeom prst="rect">
            <a:avLst/>
          </a:prstGeom>
          <a:solidFill>
            <a:srgbClr val="7C4DFF"/>
          </a:solidFill>
        </p:spPr>
        <p:txBody>
          <a:bodyPr wrap="square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Claude Code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38160" y="5029200"/>
            <a:ext cx="1371600" cy="320040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138160" y="5029200"/>
            <a:ext cx="1371600" cy="320040"/>
          </a:xfrm>
          <a:prstGeom prst="rect">
            <a:avLst/>
          </a:prstGeom>
          <a:solidFill>
            <a:srgbClr val="7C4DFF"/>
          </a:solidFill>
        </p:spPr>
        <p:txBody>
          <a:bodyPr wrap="square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Clinical AI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EVOLUTION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How we serve R&amp;D — the journey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554480"/>
            <a:ext cx="10058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0" i="0">
                <a:solidFill>
                  <a:srgbClr val="52555C"/>
                </a:solidFill>
                <a:latin typeface="Segoe UI"/>
              </a:rPr>
              <a:t>As data &amp; programming professionals, the question is: how do we build better products to support clinical R&amp;D?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" y="2286000"/>
            <a:ext cx="54864" cy="4114800"/>
          </a:xfrm>
          <a:prstGeom prst="rect">
            <a:avLst/>
          </a:prstGeom>
          <a:solidFill>
            <a:srgbClr val="EF53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877824" y="2286000"/>
            <a:ext cx="3328416" cy="411480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51560" y="2395728"/>
            <a:ext cx="2971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EF5350"/>
                </a:solidFill>
                <a:latin typeface="Segoe UI"/>
              </a:rPr>
              <a:t>PHASE 1 · Study-by-Study Analysis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1560" y="2788920"/>
            <a:ext cx="2971800" cy="352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CSR-style biomarker analysis</a:t>
            </a:r>
          </a:p>
          <a:p>
            <a:pPr>
              <a:spcAft>
                <a:spcPts val="500"/>
              </a:spcAft>
            </a:pPr>
            <a:endParaRPr sz="13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Each study analyzed separately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Custom R scripts per request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Results delivered as static reports</a:t>
            </a:r>
          </a:p>
          <a:p>
            <a:pPr>
              <a:spcAft>
                <a:spcPts val="500"/>
              </a:spcAft>
            </a:pPr>
            <a:endParaRPr sz="13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Pain: repetitive work across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hundreds of similar analyses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4528" y="4023360"/>
            <a:ext cx="2743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 i="0">
                <a:solidFill>
                  <a:srgbClr val="52555C"/>
                </a:solidFill>
                <a:latin typeface="Segoe UI"/>
              </a:rPr>
              <a:t>→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560" y="2286000"/>
            <a:ext cx="54864" cy="4114800"/>
          </a:xfrm>
          <a:prstGeom prst="rect">
            <a:avLst/>
          </a:prstGeom>
          <a:solidFill>
            <a:srgbClr val="3F51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4535424" y="2286000"/>
            <a:ext cx="3328416" cy="411480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4709160" y="2395728"/>
            <a:ext cx="2971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3F51B5"/>
                </a:solidFill>
                <a:latin typeface="Segoe UI"/>
              </a:rPr>
              <a:t>PHASE 2 · BIP Shiny App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9160" y="2788920"/>
            <a:ext cx="2971800" cy="352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Standardized dropdown interface</a:t>
            </a:r>
          </a:p>
          <a:p>
            <a:pPr>
              <a:spcAft>
                <a:spcPts val="500"/>
              </a:spcAft>
            </a:pPr>
            <a:endParaRPr sz="13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Pre-computed results displayed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Consistent analysis across studies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Dropdown selectors for parameters</a:t>
            </a:r>
          </a:p>
          <a:p>
            <a:pPr>
              <a:spcAft>
                <a:spcPts val="500"/>
              </a:spcAft>
            </a:pPr>
            <a:endParaRPr sz="13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Advance: scalable, reproducible,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but fixed interaction patterns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2128" y="4023360"/>
            <a:ext cx="2743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 i="0">
                <a:solidFill>
                  <a:srgbClr val="52555C"/>
                </a:solidFill>
                <a:latin typeface="Segoe UI"/>
              </a:rPr>
              <a:t>→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38160" y="2286000"/>
            <a:ext cx="54864" cy="41148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ounded Rectangle 15"/>
          <p:cNvSpPr/>
          <p:nvPr/>
        </p:nvSpPr>
        <p:spPr>
          <a:xfrm>
            <a:off x="8193024" y="2286000"/>
            <a:ext cx="3328416" cy="411480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366760" y="2395728"/>
            <a:ext cx="2971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00" b="1" i="0">
                <a:solidFill>
                  <a:srgbClr val="009688"/>
                </a:solidFill>
                <a:latin typeface="Segoe UI"/>
              </a:rPr>
              <a:t>PHASE 3 · BIP Copilot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2788920"/>
            <a:ext cx="2971800" cy="352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AI-powered natural language</a:t>
            </a:r>
          </a:p>
          <a:p>
            <a:pPr>
              <a:spcAft>
                <a:spcPts val="500"/>
              </a:spcAft>
            </a:pPr>
            <a:endParaRPr sz="13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Flexible queries beyond dropdowns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Cross-study search &amp; comparison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On-demand visualization + report</a:t>
            </a:r>
          </a:p>
          <a:p>
            <a:pPr>
              <a:spcAft>
                <a:spcPts val="500"/>
              </a:spcAft>
            </a:pPr>
            <a:endParaRPr sz="13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Unlock: new capabilities that</a:t>
            </a:r>
          </a:p>
          <a:p>
            <a:pPr>
              <a:spcAft>
                <a:spcPts val="500"/>
              </a:spcAft>
            </a:pPr>
            <a:r>
              <a:rPr sz="1300" b="0" i="0">
                <a:solidFill>
                  <a:srgbClr val="52555C"/>
                </a:solidFill>
                <a:latin typeface="Segoe UI"/>
              </a:rPr>
              <a:t>were never possible before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B1831-2DED-3E03-CD74-8D273856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1C5C03-A5A4-C4AA-374E-305D4583AE18}"/>
              </a:ext>
            </a:extLst>
          </p:cNvPr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PARADIGM SHIFT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DF4B8-652D-4D48-112E-ACED09779CCF}"/>
              </a:ext>
            </a:extLst>
          </p:cNvPr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BIP → BIP Copilot: clicks to conversation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92D47-DFCF-A423-EA69-B536FEBB4330}"/>
              </a:ext>
            </a:extLst>
          </p:cNvPr>
          <p:cNvSpPr txBox="1"/>
          <p:nvPr/>
        </p:nvSpPr>
        <p:spPr>
          <a:xfrm>
            <a:off x="822960" y="1554480"/>
            <a:ext cx="100584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0" i="0">
                <a:solidFill>
                  <a:srgbClr val="52555C"/>
                </a:solidFill>
                <a:latin typeface="Segoe UI"/>
              </a:rPr>
              <a:t>The same biomarker analysis — two fundamentally different user experiences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10BD5-9F68-FAD0-1486-7986298DE460}"/>
              </a:ext>
            </a:extLst>
          </p:cNvPr>
          <p:cNvSpPr txBox="1"/>
          <p:nvPr/>
        </p:nvSpPr>
        <p:spPr>
          <a:xfrm>
            <a:off x="822960" y="2194560"/>
            <a:ext cx="5029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1" i="0">
                <a:solidFill>
                  <a:srgbClr val="EF5350"/>
                </a:solidFill>
                <a:latin typeface="Segoe UI"/>
              </a:rPr>
              <a:t>Before: BIP Shiny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F75F3-D95E-E51F-E222-8253E7831973}"/>
              </a:ext>
            </a:extLst>
          </p:cNvPr>
          <p:cNvSpPr txBox="1"/>
          <p:nvPr/>
        </p:nvSpPr>
        <p:spPr>
          <a:xfrm>
            <a:off x="822960" y="2606040"/>
            <a:ext cx="50292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 i="0">
                <a:solidFill>
                  <a:srgbClr val="52555C"/>
                </a:solidFill>
                <a:latin typeface="Segoe UI"/>
              </a:rPr>
              <a:t>Dropdown selectors · Fixed interaction · Manual selection</a:t>
            </a:r>
          </a:p>
        </p:txBody>
      </p:sp>
      <p:pic>
        <p:nvPicPr>
          <p:cNvPr id="7" name="Picture 6" descr="bip_dropdown_ui.png">
            <a:extLst>
              <a:ext uri="{FF2B5EF4-FFF2-40B4-BE49-F238E27FC236}">
                <a16:creationId xmlns:a16="http://schemas.microsoft.com/office/drawing/2014/main" id="{0BEDB90F-3749-1AD1-70A7-204257163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17520"/>
            <a:ext cx="5303520" cy="237744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64DD39A-0F70-D056-E36F-35BE656D17AF}"/>
              </a:ext>
            </a:extLst>
          </p:cNvPr>
          <p:cNvSpPr/>
          <p:nvPr/>
        </p:nvSpPr>
        <p:spPr>
          <a:xfrm>
            <a:off x="822960" y="5577840"/>
            <a:ext cx="1645920" cy="292608"/>
          </a:xfrm>
          <a:prstGeom prst="roundRect">
            <a:avLst>
              <a:gd name="adj" fmla="val 50000"/>
            </a:avLst>
          </a:prstGeom>
          <a:solidFill>
            <a:srgbClr val="EF53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AD6F-819C-4844-C15D-A5ABBB5885A8}"/>
              </a:ext>
            </a:extLst>
          </p:cNvPr>
          <p:cNvSpPr txBox="1"/>
          <p:nvPr/>
        </p:nvSpPr>
        <p:spPr>
          <a:xfrm>
            <a:off x="822960" y="5577840"/>
            <a:ext cx="1645920" cy="292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User Select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9D0DB-3EF0-4ABC-6A4A-37A6DFE80878}"/>
              </a:ext>
            </a:extLst>
          </p:cNvPr>
          <p:cNvSpPr txBox="1"/>
          <p:nvPr/>
        </p:nvSpPr>
        <p:spPr>
          <a:xfrm>
            <a:off x="2651760" y="5596128"/>
            <a:ext cx="32004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 i="0">
                <a:solidFill>
                  <a:srgbClr val="52555C"/>
                </a:solidFill>
                <a:latin typeface="Segoe UI"/>
              </a:rPr>
              <a:t>Click → Filter → Click →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6DF41-540D-C0A8-387C-07152B9104F7}"/>
              </a:ext>
            </a:extLst>
          </p:cNvPr>
          <p:cNvSpPr txBox="1"/>
          <p:nvPr/>
        </p:nvSpPr>
        <p:spPr>
          <a:xfrm>
            <a:off x="5748130" y="3817620"/>
            <a:ext cx="64008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600" b="1" i="0" dirty="0">
                <a:solidFill>
                  <a:srgbClr val="3F51B5"/>
                </a:solidFill>
                <a:latin typeface="Segoe UI"/>
              </a:rPr>
              <a:t>→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9F911-7441-EE22-2541-EAB850D656D1}"/>
              </a:ext>
            </a:extLst>
          </p:cNvPr>
          <p:cNvSpPr txBox="1"/>
          <p:nvPr/>
        </p:nvSpPr>
        <p:spPr>
          <a:xfrm>
            <a:off x="6400800" y="2194560"/>
            <a:ext cx="5029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800" b="1" i="0">
                <a:solidFill>
                  <a:srgbClr val="009688"/>
                </a:solidFill>
                <a:latin typeface="Segoe UI"/>
              </a:rPr>
              <a:t>After: BIP Copilot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386EA-997E-B216-9D95-076AFB0A4103}"/>
              </a:ext>
            </a:extLst>
          </p:cNvPr>
          <p:cNvSpPr txBox="1"/>
          <p:nvPr/>
        </p:nvSpPr>
        <p:spPr>
          <a:xfrm>
            <a:off x="6400800" y="2606040"/>
            <a:ext cx="50292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 i="0">
                <a:solidFill>
                  <a:srgbClr val="52555C"/>
                </a:solidFill>
                <a:latin typeface="Segoe UI"/>
              </a:rPr>
              <a:t>Natural language · Flexible queries · AI visualization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89F682-3F2A-064A-A637-D1281A2AA299}"/>
              </a:ext>
            </a:extLst>
          </p:cNvPr>
          <p:cNvSpPr/>
          <p:nvPr/>
        </p:nvSpPr>
        <p:spPr>
          <a:xfrm>
            <a:off x="6400800" y="5577840"/>
            <a:ext cx="1463040" cy="292608"/>
          </a:xfrm>
          <a:prstGeom prst="roundRect">
            <a:avLst>
              <a:gd name="adj" fmla="val 50000"/>
            </a:avLst>
          </a:prstGeom>
          <a:solidFill>
            <a:srgbClr val="0096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E121EF-5D09-3EB5-4BA2-F5DEACBCBF59}"/>
              </a:ext>
            </a:extLst>
          </p:cNvPr>
          <p:cNvSpPr txBox="1"/>
          <p:nvPr/>
        </p:nvSpPr>
        <p:spPr>
          <a:xfrm>
            <a:off x="6400800" y="5577840"/>
            <a:ext cx="1463040" cy="292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100" b="1" i="0">
                <a:solidFill>
                  <a:srgbClr val="FFFFFF"/>
                </a:solidFill>
                <a:latin typeface="Segoe UI"/>
              </a:rPr>
              <a:t>AI Select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D23E6-F4C3-953D-D4E0-402B132C1977}"/>
              </a:ext>
            </a:extLst>
          </p:cNvPr>
          <p:cNvSpPr txBox="1"/>
          <p:nvPr/>
        </p:nvSpPr>
        <p:spPr>
          <a:xfrm>
            <a:off x="8046720" y="559612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 i="0">
                <a:solidFill>
                  <a:srgbClr val="52555C"/>
                </a:solidFill>
                <a:latin typeface="Segoe UI"/>
              </a:rPr>
              <a:t>Ask → AI understands → Result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EFF8-8101-792C-E26D-972C9EECE434}"/>
              </a:ext>
            </a:extLst>
          </p:cNvPr>
          <p:cNvSpPr txBox="1"/>
          <p:nvPr/>
        </p:nvSpPr>
        <p:spPr>
          <a:xfrm>
            <a:off x="822960" y="6126480"/>
            <a:ext cx="10515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 i="0">
                <a:solidFill>
                  <a:srgbClr val="3F51B5"/>
                </a:solidFill>
                <a:latin typeface="Segoe UI"/>
              </a:rPr>
              <a:t>65% fewer interaction steps  ·  Cross-study comparison  ·  New capabilities unlocked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ED9772C-A8AE-93E6-FD08-A3091DE09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2" y="3033796"/>
            <a:ext cx="5364477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69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 i="0">
                <a:solidFill>
                  <a:srgbClr val="3F51B5"/>
                </a:solidFill>
                <a:latin typeface="Segoe UI"/>
              </a:rPr>
              <a:t>VISION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 i="0">
                <a:solidFill>
                  <a:srgbClr val="18181B"/>
                </a:solidFill>
                <a:latin typeface="Segoe UI"/>
              </a:rPr>
              <a:t>Three dimensions of better R&amp;D support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822960" y="1554480"/>
            <a:ext cx="54864" cy="484632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ounded Rectangle 4"/>
          <p:cNvSpPr/>
          <p:nvPr/>
        </p:nvSpPr>
        <p:spPr>
          <a:xfrm>
            <a:off x="877824" y="1554480"/>
            <a:ext cx="3328416" cy="484632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051560" y="1664207"/>
            <a:ext cx="2971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42A5F5"/>
                </a:solidFill>
                <a:latin typeface="Segoe UI"/>
              </a:rPr>
              <a:t>01 · Quality at Different Speeds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1560" y="2057400"/>
            <a:ext cx="2971800" cy="425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Pre-computed analysis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Validated results stored in DuckDB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Reproducible, auditable outputs</a:t>
            </a:r>
          </a:p>
          <a:p>
            <a:pPr>
              <a:spcAft>
                <a:spcPts val="500"/>
              </a:spcAft>
            </a:pPr>
            <a:endParaRPr sz="12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Real-time exploration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On-the-fly queries via SQL tool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Instant KM/forest/box plots</a:t>
            </a:r>
          </a:p>
          <a:p>
            <a:pPr>
              <a:spcAft>
                <a:spcPts val="500"/>
              </a:spcAft>
            </a:pPr>
            <a:endParaRPr sz="12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In the AI era, both matter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480560" y="1554480"/>
            <a:ext cx="54864" cy="484632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ounded Rectangle 8"/>
          <p:cNvSpPr/>
          <p:nvPr/>
        </p:nvSpPr>
        <p:spPr>
          <a:xfrm>
            <a:off x="4535424" y="1554480"/>
            <a:ext cx="3328416" cy="484632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09160" y="1664207"/>
            <a:ext cx="2971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7C4DFF"/>
                </a:solidFill>
                <a:latin typeface="Segoe UI"/>
              </a:rPr>
              <a:t>02 · Experience-Guided Discovery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9160" y="2057400"/>
            <a:ext cx="2971800" cy="425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Domain knowledge encoded in:</a:t>
            </a:r>
          </a:p>
          <a:p>
            <a:pPr>
              <a:spcAft>
                <a:spcPts val="500"/>
              </a:spcAft>
            </a:pPr>
            <a:endParaRPr sz="12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System prompts — analysis norms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RAG context — CDISC standards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Built-in tool functions — validated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statistical methods (survminer, etc.)</a:t>
            </a:r>
          </a:p>
          <a:p>
            <a:pPr>
              <a:spcAft>
                <a:spcPts val="500"/>
              </a:spcAft>
            </a:pPr>
            <a:endParaRPr sz="12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The AI doesn't just execute —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it guides toward best practice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38160" y="1554480"/>
            <a:ext cx="54864" cy="484632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ounded Rectangle 12"/>
          <p:cNvSpPr/>
          <p:nvPr/>
        </p:nvSpPr>
        <p:spPr>
          <a:xfrm>
            <a:off x="8193024" y="1554480"/>
            <a:ext cx="3328416" cy="4846320"/>
          </a:xfrm>
          <a:prstGeom prst="roundRect">
            <a:avLst>
              <a:gd name="adj" fmla="val 4000"/>
            </a:avLst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366760" y="1664207"/>
            <a:ext cx="2971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i="0">
                <a:solidFill>
                  <a:srgbClr val="009688"/>
                </a:solidFill>
                <a:latin typeface="Segoe UI"/>
              </a:rPr>
              <a:t>03 · AI-Accelerated Iteration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66760" y="2057400"/>
            <a:ext cx="2971800" cy="425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Claude Code for development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Build new tools in hours, not weeks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Pattern-aware: respects existing code</a:t>
            </a:r>
          </a:p>
          <a:p>
            <a:pPr>
              <a:spcAft>
                <a:spcPts val="500"/>
              </a:spcAft>
            </a:pPr>
            <a:endParaRPr sz="12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Claude Agent SDK for extension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Custom agents for specialized tasks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Report generation as independent AI</a:t>
            </a:r>
          </a:p>
          <a:p>
            <a:pPr>
              <a:spcAft>
                <a:spcPts val="500"/>
              </a:spcAft>
            </a:pPr>
            <a:endParaRPr sz="1200" b="0" i="0">
              <a:solidFill>
                <a:srgbClr val="52555C"/>
              </a:solidFill>
              <a:latin typeface="Segoe UI"/>
            </a:endParaRP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The platform evolves faster</a:t>
            </a:r>
          </a:p>
          <a:p>
            <a:pPr>
              <a:spcAft>
                <a:spcPts val="500"/>
              </a:spcAft>
            </a:pPr>
            <a:r>
              <a:rPr sz="1200" b="0" i="0">
                <a:solidFill>
                  <a:srgbClr val="52555C"/>
                </a:solidFill>
                <a:latin typeface="Segoe UI"/>
              </a:rPr>
              <a:t>because AI builds the AI tools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WHY 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>
                <a:solidFill>
                  <a:srgbClr val="18181B"/>
                </a:solidFill>
                <a:latin typeface="Segoe UI"/>
              </a:rPr>
              <a:t>R's unique advantages in AI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200000"/>
            <a:ext cx="10972800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0">
                <a:solidFill>
                  <a:srgbClr val="52555C"/>
                </a:solidFill>
                <a:latin typeface="Segoe UI"/>
              </a:rPr>
              <a:t>Powerful capabilities for clinical research applications — why we chose R as the foundation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" y="1650000"/>
            <a:ext cx="54864" cy="475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877824" y="1650000"/>
            <a:ext cx="3328416" cy="47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51560" y="1759728"/>
            <a:ext cx="2980944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42A5F5"/>
                </a:solidFill>
                <a:latin typeface="Segoe UI"/>
              </a:rPr>
              <a:t>01 · Unified LLM Interface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1560" y="2070000"/>
            <a:ext cx="2980944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>
                <a:solidFill>
                  <a:srgbClr val="18181B"/>
                </a:solidFill>
                <a:latin typeface="Segoe UI"/>
              </a:rPr>
              <a:t>ellmer package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1560" y="235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42A5F5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Standardized API for diverse AI models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1560" y="263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42A5F5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Seamless switching between providers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1560" y="291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42A5F5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Consistent output formatting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1560" y="319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42A5F5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Direct integration with Shiny UI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1560" y="3550000"/>
            <a:ext cx="2980944" cy="13716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1051560" y="3650000"/>
            <a:ext cx="2980944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One interface for GPT-5.4, Claude, DeepSeek — switch with one line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1560" y="5650000"/>
            <a:ext cx="2980944" cy="550000"/>
          </a:xfrm>
          <a:prstGeom prst="roundRect">
            <a:avLst>
              <a:gd name="adj" fmla="val 5000"/>
            </a:avLst>
          </a:prstGeom>
          <a:solidFill>
            <a:srgbClr val="E8EA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1151560" y="5700000"/>
            <a:ext cx="2780944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3F51B5"/>
                </a:solidFill>
                <a:latin typeface="Segoe UI"/>
              </a:rPr>
              <a:t>Key Benefit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1560" y="5880000"/>
            <a:ext cx="2780944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18181B"/>
                </a:solidFill>
                <a:latin typeface="Segoe UI"/>
              </a:rPr>
              <a:t>Reduces integration complexity by 70%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80560" y="1650000"/>
            <a:ext cx="54864" cy="475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ounded Rectangle 18"/>
          <p:cNvSpPr/>
          <p:nvPr/>
        </p:nvSpPr>
        <p:spPr>
          <a:xfrm>
            <a:off x="4535424" y="1650000"/>
            <a:ext cx="3328416" cy="47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4709160" y="1759728"/>
            <a:ext cx="2980944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7C4DFF"/>
                </a:solidFill>
                <a:latin typeface="Segoe UI"/>
              </a:rPr>
              <a:t>02 · Statistical Modeling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9160" y="2070000"/>
            <a:ext cx="2980944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>
                <a:solidFill>
                  <a:srgbClr val="18181B"/>
                </a:solidFill>
                <a:latin typeface="Segoe UI"/>
              </a:rPr>
              <a:t>Native capabilities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9160" y="235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7C4DFF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Native survival analysis (survminer)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09160" y="263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7C4DFF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Advanced statistical modeling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09160" y="291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7C4DFF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Clinical trial specific methodologies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09160" y="319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7C4DFF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Built-in validation frameworks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09160" y="3550000"/>
            <a:ext cx="2980944" cy="13716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4709160" y="3650000"/>
            <a:ext cx="2980944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From KM curves to forest plots, R has built-in clinical tools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09160" y="5650000"/>
            <a:ext cx="2980944" cy="550000"/>
          </a:xfrm>
          <a:prstGeom prst="roundRect">
            <a:avLst>
              <a:gd name="adj" fmla="val 5000"/>
            </a:avLst>
          </a:prstGeom>
          <a:solidFill>
            <a:srgbClr val="E8EA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4809160" y="5700000"/>
            <a:ext cx="2780944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3F51B5"/>
                </a:solidFill>
                <a:latin typeface="Segoe UI"/>
              </a:rPr>
              <a:t>Key Benefit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9160" y="5880000"/>
            <a:ext cx="2780944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900" b="0">
                <a:solidFill>
                  <a:srgbClr val="18181B"/>
                </a:solidFill>
                <a:latin typeface="Segoe UI"/>
              </a:rPr>
              <a:t>Enables complex biomarker analysis without external dependencies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38160" y="1650000"/>
            <a:ext cx="54864" cy="47500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ounded Rectangle 31"/>
          <p:cNvSpPr/>
          <p:nvPr/>
        </p:nvSpPr>
        <p:spPr>
          <a:xfrm>
            <a:off x="8193024" y="1650000"/>
            <a:ext cx="3328416" cy="47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8366760" y="1759728"/>
            <a:ext cx="2980944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009688"/>
                </a:solidFill>
                <a:latin typeface="Segoe UI"/>
              </a:rPr>
              <a:t>03 · Tidyverse Ecosystem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66760" y="2070000"/>
            <a:ext cx="2980944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200" b="1">
                <a:solidFill>
                  <a:srgbClr val="18181B"/>
                </a:solidFill>
                <a:latin typeface="Segoe UI"/>
              </a:rPr>
              <a:t>Comprehensive tools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66760" y="235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009688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Comprehensive data manipulation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66760" y="263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009688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Consistent grammar for data science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66760" y="291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009688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Reproducible research workflows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66760" y="3190000"/>
            <a:ext cx="2980944" cy="2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b="1">
                <a:solidFill>
                  <a:srgbClr val="009688"/>
                </a:solidFill>
                <a:latin typeface="Segoe UI"/>
              </a:rPr>
              <a:t>✓  </a:t>
            </a:r>
            <a:r>
              <a:rPr sz="1200">
                <a:solidFill>
                  <a:srgbClr val="52555C"/>
                </a:solidFill>
                <a:latin typeface="Segoe UI"/>
              </a:rPr>
              <a:t>Extensive visualization (ggplot2)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366760" y="3550000"/>
            <a:ext cx="2980944" cy="13716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8366760" y="3650000"/>
            <a:ext cx="2980944" cy="6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dplyr + ggplot2 + patchwork — the gold standard for data science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366760" y="5650000"/>
            <a:ext cx="2980944" cy="550000"/>
          </a:xfrm>
          <a:prstGeom prst="roundRect">
            <a:avLst>
              <a:gd name="adj" fmla="val 5000"/>
            </a:avLst>
          </a:prstGeom>
          <a:solidFill>
            <a:srgbClr val="E8EA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8466760" y="5700000"/>
            <a:ext cx="2780944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3F51B5"/>
                </a:solidFill>
                <a:latin typeface="Segoe UI"/>
              </a:rPr>
              <a:t>Key Benefit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66760" y="5880000"/>
            <a:ext cx="2780944" cy="3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18181B"/>
                </a:solidFill>
                <a:latin typeface="Segoe UI"/>
              </a:rPr>
              <a:t>Reduces development time by 45%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2960" y="6500000"/>
            <a:ext cx="10972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200" b="0">
                <a:solidFill>
                  <a:srgbClr val="52555C"/>
                </a:solidFill>
                <a:latin typeface="Segoe UI"/>
              </a:rPr>
              <a:t>R provides specialized capabilities unmatched in other environments for clinical AI development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R PACKAGES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>
                <a:solidFill>
                  <a:srgbClr val="18181B"/>
                </a:solidFill>
                <a:latin typeface="Segoe UI"/>
              </a:rPr>
              <a:t>Key R packages powering BIP Copilot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2960" y="1450000"/>
            <a:ext cx="4250000" cy="350000"/>
          </a:xfrm>
          <a:prstGeom prst="roundRect">
            <a:avLst>
              <a:gd name="adj" fmla="val 30000"/>
            </a:avLst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822960" y="1450000"/>
            <a:ext cx="4250000" cy="3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Segoe UI"/>
              </a:rPr>
              <a:t>Core Packages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72960" y="1450000"/>
            <a:ext cx="6450000" cy="350000"/>
          </a:xfrm>
          <a:prstGeom prst="roundRect">
            <a:avLst>
              <a:gd name="adj" fmla="val 30000"/>
            </a:avLst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72960" y="1450000"/>
            <a:ext cx="6450000" cy="3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Segoe UI"/>
              </a:rPr>
              <a:t>Tool Packages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22960" y="1950000"/>
            <a:ext cx="54864" cy="360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ounded Rectangle 8"/>
          <p:cNvSpPr/>
          <p:nvPr/>
        </p:nvSpPr>
        <p:spPr>
          <a:xfrm>
            <a:off x="877824" y="1950000"/>
            <a:ext cx="1995136" cy="36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982960" y="2050000"/>
            <a:ext cx="179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>
                <a:solidFill>
                  <a:srgbClr val="18181B"/>
                </a:solidFill>
                <a:latin typeface="Cascadia Code"/>
              </a:rPr>
              <a:t>ellmer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960" y="2300000"/>
            <a:ext cx="1790000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42A5F5"/>
                </a:solidFill>
                <a:latin typeface="Segoe UI"/>
              </a:rPr>
              <a:t>LLM Interface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960" y="2530000"/>
            <a:ext cx="1790000" cy="108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sz="950" b="1">
                <a:solidFill>
                  <a:srgbClr val="42A5F5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Unified API for LLM providers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42A5F5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Tool registration &amp; calling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42A5F5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ContentToolResult output</a:t>
            </a: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60" y="4500000"/>
            <a:ext cx="900000" cy="9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22960" y="1950000"/>
            <a:ext cx="54864" cy="360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ounded Rectangle 14"/>
          <p:cNvSpPr/>
          <p:nvPr/>
        </p:nvSpPr>
        <p:spPr>
          <a:xfrm>
            <a:off x="3077824" y="1950000"/>
            <a:ext cx="1995136" cy="36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3182960" y="2050000"/>
            <a:ext cx="179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>
                <a:solidFill>
                  <a:srgbClr val="18181B"/>
                </a:solidFill>
                <a:latin typeface="Cascadia Code"/>
              </a:rPr>
              <a:t>shinychat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2960" y="2300000"/>
            <a:ext cx="1790000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7C4DFF"/>
                </a:solidFill>
                <a:latin typeface="Segoe UI"/>
              </a:rPr>
              <a:t>Chat UI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82960" y="2530000"/>
            <a:ext cx="1790000" cy="108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sz="950" b="1">
                <a:solidFill>
                  <a:srgbClr val="7C4DFF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chat_ui() + chat_server()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7C4DFF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Session history tracking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7C4DFF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on_tool_result() callback</a:t>
            </a:r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60" y="4500000"/>
            <a:ext cx="900000" cy="900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22960" y="1950000"/>
            <a:ext cx="54864" cy="36000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ounded Rectangle 20"/>
          <p:cNvSpPr/>
          <p:nvPr/>
        </p:nvSpPr>
        <p:spPr>
          <a:xfrm>
            <a:off x="5277824" y="1950000"/>
            <a:ext cx="1995136" cy="36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5382960" y="2050000"/>
            <a:ext cx="179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>
                <a:solidFill>
                  <a:srgbClr val="18181B"/>
                </a:solidFill>
                <a:latin typeface="Cascadia Code"/>
              </a:rPr>
              <a:t>btw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82960" y="2300000"/>
            <a:ext cx="1790000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009688"/>
                </a:solidFill>
                <a:latin typeface="Segoe UI"/>
              </a:rPr>
              <a:t>Context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82960" y="2530000"/>
            <a:ext cx="1790000" cy="108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sz="950" b="1">
                <a:solidFill>
                  <a:srgbClr val="009688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R pkg docs collection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009688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Data frame inspection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009688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File content extraction</a:t>
            </a:r>
          </a:p>
        </p:txBody>
      </p:sp>
      <p:pic>
        <p:nvPicPr>
          <p:cNvPr id="25" name="Picture 2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60" y="4500000"/>
            <a:ext cx="900000" cy="90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422960" y="1950000"/>
            <a:ext cx="54864" cy="3600000"/>
          </a:xfrm>
          <a:prstGeom prst="rect">
            <a:avLst/>
          </a:prstGeom>
          <a:solidFill>
            <a:srgbClr val="FFB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ounded Rectangle 26"/>
          <p:cNvSpPr/>
          <p:nvPr/>
        </p:nvSpPr>
        <p:spPr>
          <a:xfrm>
            <a:off x="7477824" y="1950000"/>
            <a:ext cx="1995136" cy="36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7582960" y="2050000"/>
            <a:ext cx="179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>
                <a:solidFill>
                  <a:srgbClr val="18181B"/>
                </a:solidFill>
                <a:latin typeface="Cascadia Code"/>
              </a:rPr>
              <a:t>mcptools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82960" y="2300000"/>
            <a:ext cx="1790000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FFB300"/>
                </a:solidFill>
                <a:latin typeface="Segoe UI"/>
              </a:rPr>
              <a:t>MCP Server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82960" y="2530000"/>
            <a:ext cx="1790000" cy="108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sz="950" b="1">
                <a:solidFill>
                  <a:srgbClr val="FFB300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Model Context Protocol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FFB300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R code execution sandbox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FFB300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btw toolset integrated</a:t>
            </a:r>
          </a:p>
        </p:txBody>
      </p:sp>
      <p:pic>
        <p:nvPicPr>
          <p:cNvPr id="31" name="Picture 30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960" y="4500000"/>
            <a:ext cx="900000" cy="900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9622960" y="1950000"/>
            <a:ext cx="54864" cy="3600000"/>
          </a:xfrm>
          <a:prstGeom prst="rect">
            <a:avLst/>
          </a:prstGeom>
          <a:solidFill>
            <a:srgbClr val="EF53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ounded Rectangle 32"/>
          <p:cNvSpPr/>
          <p:nvPr/>
        </p:nvSpPr>
        <p:spPr>
          <a:xfrm>
            <a:off x="9677824" y="1950000"/>
            <a:ext cx="1995136" cy="360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9782960" y="2050000"/>
            <a:ext cx="1790000" cy="25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>
                <a:solidFill>
                  <a:srgbClr val="18181B"/>
                </a:solidFill>
                <a:latin typeface="Cascadia Code"/>
              </a:rPr>
              <a:t>ragnar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782960" y="2300000"/>
            <a:ext cx="1790000" cy="2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1">
                <a:solidFill>
                  <a:srgbClr val="EF5350"/>
                </a:solidFill>
                <a:latin typeface="Segoe UI"/>
              </a:rPr>
              <a:t>RAG Toolkit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782960" y="2530000"/>
            <a:ext cx="1790000" cy="108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sz="950" b="1">
                <a:solidFill>
                  <a:srgbClr val="EF5350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Vector store &amp; querying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EF5350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ellmer compatible</a:t>
            </a:r>
          </a:p>
          <a:p>
            <a:pPr>
              <a:spcAft>
                <a:spcPts val="300"/>
              </a:spcAft>
            </a:pPr>
            <a:r>
              <a:rPr sz="950" b="1">
                <a:solidFill>
                  <a:srgbClr val="EF5350"/>
                </a:solidFill>
                <a:latin typeface="Segoe UI"/>
              </a:rPr>
              <a:t>✓  </a:t>
            </a:r>
            <a:r>
              <a:rPr sz="950">
                <a:solidFill>
                  <a:srgbClr val="52555C"/>
                </a:solidFill>
                <a:latin typeface="Segoe UI"/>
              </a:rPr>
              <a:t>Info retrieval for LLM</a:t>
            </a:r>
          </a:p>
        </p:txBody>
      </p:sp>
      <p:pic>
        <p:nvPicPr>
          <p:cNvPr id="37" name="Picture 36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7960" y="4500000"/>
            <a:ext cx="900000" cy="900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22960" y="5750000"/>
            <a:ext cx="10972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000" b="0">
                <a:solidFill>
                  <a:srgbClr val="52555C"/>
                </a:solidFill>
                <a:latin typeface="Segoe UI"/>
              </a:rPr>
              <a:t>BIP Copilot uses: ellmer (LLM core) + shinychat (chat UI). Others shown for ecosystem context.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457200"/>
            <a:ext cx="10972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1">
                <a:solidFill>
                  <a:srgbClr val="3F51B5"/>
                </a:solidFill>
                <a:latin typeface="Segoe UI"/>
              </a:rPr>
              <a:t>BTW PACKAGE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777240"/>
            <a:ext cx="109728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3400" b="1">
                <a:solidFill>
                  <a:srgbClr val="18181B"/>
                </a:solidFill>
                <a:latin typeface="Segoe UI"/>
              </a:rPr>
              <a:t>btw — context collection for LLM</a:t>
            </a:r>
          </a:p>
        </p:txBody>
      </p:sp>
      <p:sp>
        <p:nvSpPr>
          <p:cNvPr id="4" name="Rectangle 3"/>
          <p:cNvSpPr/>
          <p:nvPr/>
        </p:nvSpPr>
        <p:spPr>
          <a:xfrm>
            <a:off x="822960" y="1500000"/>
            <a:ext cx="54864" cy="1350000"/>
          </a:xfrm>
          <a:prstGeom prst="rect">
            <a:avLst/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ounded Rectangle 4"/>
          <p:cNvSpPr/>
          <p:nvPr/>
        </p:nvSpPr>
        <p:spPr>
          <a:xfrm>
            <a:off x="877824" y="1500000"/>
            <a:ext cx="4745136" cy="13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ounded Rectangle 5"/>
          <p:cNvSpPr/>
          <p:nvPr/>
        </p:nvSpPr>
        <p:spPr>
          <a:xfrm>
            <a:off x="1051560" y="1600000"/>
            <a:ext cx="280000" cy="280000"/>
          </a:xfrm>
          <a:prstGeom prst="roundRect">
            <a:avLst>
              <a:gd name="adj" fmla="val 50000"/>
            </a:avLst>
          </a:prstGeom>
          <a:solidFill>
            <a:srgbClr val="42A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051560" y="1600000"/>
            <a:ext cx="28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Segoe UI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1560" y="1600000"/>
            <a:ext cx="403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42A5F5"/>
                </a:solidFill>
                <a:latin typeface="Segoe UI"/>
              </a:rPr>
              <a:t>Context Collection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1560" y="1930000"/>
            <a:ext cx="403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Reads R package documentation, data frames, and file contents to provide rich context for LLM.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2960" y="3000000"/>
            <a:ext cx="54864" cy="1350000"/>
          </a:xfrm>
          <a:prstGeom prst="rect">
            <a:avLst/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877824" y="3000000"/>
            <a:ext cx="4745136" cy="13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ounded Rectangle 11"/>
          <p:cNvSpPr/>
          <p:nvPr/>
        </p:nvSpPr>
        <p:spPr>
          <a:xfrm>
            <a:off x="1051560" y="3100000"/>
            <a:ext cx="280000" cy="280000"/>
          </a:xfrm>
          <a:prstGeom prst="roundRect">
            <a:avLst>
              <a:gd name="adj" fmla="val 50000"/>
            </a:avLst>
          </a:prstGeom>
          <a:solidFill>
            <a:srgbClr val="7C4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051560" y="3100000"/>
            <a:ext cx="28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Segoe UI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1560" y="3100000"/>
            <a:ext cx="403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7C4DFF"/>
                </a:solidFill>
                <a:latin typeface="Segoe UI"/>
              </a:rPr>
              <a:t>LLM-Ready Output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560" y="3430000"/>
            <a:ext cx="403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Formats collected context into structured text that LLMs can understand and reason about.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2960" y="4500000"/>
            <a:ext cx="54864" cy="1350000"/>
          </a:xfrm>
          <a:prstGeom prst="rect">
            <a:avLst/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ounded Rectangle 16"/>
          <p:cNvSpPr/>
          <p:nvPr/>
        </p:nvSpPr>
        <p:spPr>
          <a:xfrm>
            <a:off x="877824" y="4500000"/>
            <a:ext cx="4745136" cy="1350000"/>
          </a:xfrm>
          <a:prstGeom prst="roundRect">
            <a:avLst>
              <a:gd name="adj" fmla="val 5000"/>
            </a:avLst>
          </a:prstGeom>
          <a:solidFill>
            <a:srgbClr val="F8F9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ounded Rectangle 17"/>
          <p:cNvSpPr/>
          <p:nvPr/>
        </p:nvSpPr>
        <p:spPr>
          <a:xfrm>
            <a:off x="1051560" y="4600000"/>
            <a:ext cx="280000" cy="280000"/>
          </a:xfrm>
          <a:prstGeom prst="roundRect">
            <a:avLst>
              <a:gd name="adj" fmla="val 50000"/>
            </a:avLst>
          </a:prstGeom>
          <a:solidFill>
            <a:srgbClr val="009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1051560" y="4600000"/>
            <a:ext cx="28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Segoe UI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560" y="4600000"/>
            <a:ext cx="4030000" cy="28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009688"/>
                </a:solidFill>
                <a:latin typeface="Segoe UI"/>
              </a:rPr>
              <a:t>MCP &amp; App Integration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1560" y="4930000"/>
            <a:ext cx="4030000" cy="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00" b="0">
                <a:solidFill>
                  <a:srgbClr val="52555C"/>
                </a:solidFill>
                <a:latin typeface="Segoe UI"/>
              </a:rPr>
              <a:t>Supports MCP protocol for external agent integration. btw_tools() can be registered with any ellmer chat client for custom Shiny apps.</a:t>
            </a:r>
          </a:p>
        </p:txBody>
      </p:sp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60" y="1500000"/>
            <a:ext cx="6068735" cy="4189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cad3b4-ada3-4490-83ea-5f516bf72d56" xsi:nil="true"/>
    <Status_x002f_Comment xmlns="ccffb405-2f66-4b69-84fa-9a5ad9078ef3" xsi:nil="true"/>
    <lcf76f155ced4ddcb4097134ff3c332f xmlns="ccffb405-2f66-4b69-84fa-9a5ad9078ef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8543B782C7041A2747711AE88F285" ma:contentTypeVersion="15" ma:contentTypeDescription="Create a new document." ma:contentTypeScope="" ma:versionID="595025136ffaec3340ccbe1ea3d5d369">
  <xsd:schema xmlns:xsd="http://www.w3.org/2001/XMLSchema" xmlns:xs="http://www.w3.org/2001/XMLSchema" xmlns:p="http://schemas.microsoft.com/office/2006/metadata/properties" xmlns:ns2="ccffb405-2f66-4b69-84fa-9a5ad9078ef3" xmlns:ns3="f4cad3b4-ada3-4490-83ea-5f516bf72d56" targetNamespace="http://schemas.microsoft.com/office/2006/metadata/properties" ma:root="true" ma:fieldsID="7be1278a3682e60bac0699ddc770d49b" ns2:_="" ns3:_="">
    <xsd:import namespace="ccffb405-2f66-4b69-84fa-9a5ad9078ef3"/>
    <xsd:import namespace="f4cad3b4-ada3-4490-83ea-5f516bf72d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Status_x002f_Comment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fb405-2f66-4b69-84fa-9a5ad9078e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003d8f8-0131-4872-956d-282be94aa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tatus_x002f_Comment" ma:index="19" nillable="true" ma:displayName="Status/Comment" ma:description="Free Text" ma:format="Dropdown" ma:internalName="Status_x002f_Comment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cad3b4-ada3-4490-83ea-5f516bf72d56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89ad549-1d9b-4dc3-b24c-d75f213cb7df}" ma:internalName="TaxCatchAll" ma:showField="CatchAllData" ma:web="f4cad3b4-ada3-4490-83ea-5f516bf72d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BABB82-9B19-4481-973E-CF4F582B7C6D}">
  <ds:schemaRefs>
    <ds:schemaRef ds:uri="http://schemas.microsoft.com/office/2006/metadata/properties"/>
    <ds:schemaRef ds:uri="http://schemas.microsoft.com/office/infopath/2007/PartnerControls"/>
    <ds:schemaRef ds:uri="f4cad3b4-ada3-4490-83ea-5f516bf72d56"/>
    <ds:schemaRef ds:uri="ccffb405-2f66-4b69-84fa-9a5ad9078ef3"/>
  </ds:schemaRefs>
</ds:datastoreItem>
</file>

<file path=customXml/itemProps2.xml><?xml version="1.0" encoding="utf-8"?>
<ds:datastoreItem xmlns:ds="http://schemas.openxmlformats.org/officeDocument/2006/customXml" ds:itemID="{C751B819-706D-4D2B-A014-B1034C1742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0B7483-19E0-4C98-957B-43D38013A278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2456</Words>
  <Application>Microsoft Office PowerPoint</Application>
  <PresentationFormat>宽屏</PresentationFormat>
  <Paragraphs>456</Paragraphs>
  <Slides>31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Kaiping Yang</cp:lastModifiedBy>
  <cp:revision>4</cp:revision>
  <dcterms:created xsi:type="dcterms:W3CDTF">2013-01-27T09:14:16Z</dcterms:created>
  <dcterms:modified xsi:type="dcterms:W3CDTF">2026-03-26T00:16:31Z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0x0101009438543B782C7041A2747711AE88F285</vt:lpwstr>
  </property>
  <property fmtid="{D5CDD505-2E9C-101B-9397-08002B2CF9AE}" pid="3" name="MediaServiceImageTags">
    <vt:lpwstr/>
  </property>
</Properties>
</file>